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  <p:sldMasterId id="2147483744" r:id="rId5"/>
    <p:sldMasterId id="2147483768" r:id="rId6"/>
    <p:sldMasterId id="2147483780" r:id="rId7"/>
    <p:sldMasterId id="2147483792" r:id="rId8"/>
    <p:sldMasterId id="2147483804" r:id="rId9"/>
    <p:sldMasterId id="2147483828" r:id="rId10"/>
  </p:sldMasterIdLst>
  <p:notesMasterIdLst>
    <p:notesMasterId r:id="rId27"/>
  </p:notesMasterIdLst>
  <p:sldIdLst>
    <p:sldId id="256" r:id="rId11"/>
    <p:sldId id="305" r:id="rId12"/>
    <p:sldId id="275" r:id="rId13"/>
    <p:sldId id="313" r:id="rId14"/>
    <p:sldId id="306" r:id="rId15"/>
    <p:sldId id="314" r:id="rId16"/>
    <p:sldId id="327" r:id="rId17"/>
    <p:sldId id="315" r:id="rId18"/>
    <p:sldId id="316" r:id="rId19"/>
    <p:sldId id="331" r:id="rId20"/>
    <p:sldId id="317" r:id="rId21"/>
    <p:sldId id="330" r:id="rId22"/>
    <p:sldId id="332" r:id="rId23"/>
    <p:sldId id="319" r:id="rId24"/>
    <p:sldId id="321" r:id="rId25"/>
    <p:sldId id="32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49AF3-E62E-4DA6-BB5A-3C00E8375CA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E82C0E5-765F-4084-ABB6-489CFA70E190}">
      <dgm:prSet phldrT="[Text]" custT="1"/>
      <dgm:spPr/>
      <dgm:t>
        <a:bodyPr/>
        <a:lstStyle/>
        <a:p>
          <a:r>
            <a:rPr lang="en-CA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 information leading  the subject to believe, he is cared for and loved, esteemed, and a member of a network of mutual obligation.”</a:t>
          </a:r>
        </a:p>
        <a:p>
          <a:r>
            <a:rPr lang="en-CA" sz="1100" b="0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Cobb -</a:t>
          </a:r>
          <a:endParaRPr lang="en-MY" sz="1100" b="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15D3F2-B00E-4F67-860A-EA865458DCBF}" type="parTrans" cxnId="{0CD9697C-8396-45D3-8A8D-9D672CCF1C83}">
      <dgm:prSet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0403F4-6671-4956-9E04-DBDCCCF61399}" type="sibTrans" cxnId="{0CD9697C-8396-45D3-8A8D-9D672CCF1C83}">
      <dgm:prSet custT="1"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B165455-8856-43AA-AA9E-ACA639085AF8}">
      <dgm:prSet phldrT="[Text]" custT="1"/>
      <dgm:spPr/>
      <dgm:t>
        <a:bodyPr/>
        <a:lstStyle/>
        <a:p>
          <a:r>
            <a:rPr lang="en-CA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“perception that one is cared for and loved or has a confident or intimate friend”.</a:t>
          </a:r>
        </a:p>
        <a:p>
          <a:r>
            <a:rPr lang="en-CA" sz="1100" b="0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Bloom -</a:t>
          </a:r>
          <a:endParaRPr lang="en-MY" sz="1100" b="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FFB105-2B18-4A85-967C-9A714906AC39}" type="parTrans" cxnId="{D7FEAAB3-478C-440F-AA90-1BAA0B3D6AA9}">
      <dgm:prSet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C3E247-9EAD-4732-B225-90BA69020386}" type="sibTrans" cxnId="{D7FEAAB3-478C-440F-AA90-1BAA0B3D6AA9}">
      <dgm:prSet custT="1"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E581AF-6B52-42A8-9E2B-812228EB9215}">
      <dgm:prSet phldrT="[Text]" custT="1"/>
      <dgm:spPr/>
      <dgm:t>
        <a:bodyPr/>
        <a:lstStyle/>
        <a:p>
          <a:r>
            <a:rPr lang="en-CA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 the degree to which a person’s basic social needs are gratified through interaction with others.”</a:t>
          </a:r>
        </a:p>
        <a:p>
          <a:r>
            <a:rPr lang="en-CA" sz="1100" b="0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</a:t>
          </a:r>
          <a:r>
            <a:rPr lang="en-CA" sz="1100" b="0" i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Thoits</a:t>
          </a:r>
          <a:r>
            <a:rPr lang="en-CA" sz="1100" b="0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and Kaplan et al.-</a:t>
          </a:r>
          <a:endParaRPr lang="en-MY" sz="1100" b="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4A605A2-C07E-47F3-A5B2-40F05A6F8E59}" type="parTrans" cxnId="{552DCD7E-1C7F-43D5-9AD6-C81C5ED4A76B}">
      <dgm:prSet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C3CC56F-D8E7-470F-80CB-3FEE130530E1}" type="sibTrans" cxnId="{552DCD7E-1C7F-43D5-9AD6-C81C5ED4A76B}">
      <dgm:prSet custT="1"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532D45-ABFC-4FD2-B671-B50FF903869E}">
      <dgm:prSet phldrT="[Text]" custT="1"/>
      <dgm:spPr/>
      <dgm:t>
        <a:bodyPr/>
        <a:lstStyle/>
        <a:p>
          <a:r>
            <a:rPr lang="en-CA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“may be seen as the emotional, instrumental and financial aid that is obtained from one’s social network.”</a:t>
          </a:r>
        </a:p>
        <a:p>
          <a:r>
            <a:rPr lang="en-CA" sz="1100" b="0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</a:t>
          </a:r>
          <a:r>
            <a:rPr lang="en-CA" sz="1100" b="0" i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Berkman</a:t>
          </a:r>
          <a:r>
            <a:rPr lang="en-CA" sz="1100" b="0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-</a:t>
          </a:r>
          <a:endParaRPr lang="en-MY" sz="1100" b="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51A093-92B1-48D5-9F84-C041F5562448}" type="parTrans" cxnId="{55F2E490-7ED0-4477-BE00-4B64062B5318}">
      <dgm:prSet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3A4FFD-97B7-40AB-80DB-E1C24858D3F8}" type="sibTrans" cxnId="{55F2E490-7ED0-4477-BE00-4B64062B5318}">
      <dgm:prSet custT="1"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95C3D4-EC50-4ADD-B3DE-0D115987360E}">
      <dgm:prSet phldrT="[Text]" custT="1"/>
      <dgm:spPr/>
      <dgm:t>
        <a:bodyPr/>
        <a:lstStyle/>
        <a:p>
          <a:r>
            <a:rPr lang="en-CA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Overall it appears that all the definitions imply some form of positive interaction or helpful behaviour provided to someone in need of support.</a:t>
          </a:r>
          <a:endParaRPr lang="en-MY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33971B-7EEC-4977-AA27-BF45CE51F8B3}" type="parTrans" cxnId="{68CBD8F3-267A-4780-BB0F-A5E9C0DB5D99}">
      <dgm:prSet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FC4B0E-0EB8-473B-9F3B-CA6E680185BC}" type="sibTrans" cxnId="{68CBD8F3-267A-4780-BB0F-A5E9C0DB5D99}">
      <dgm:prSet custT="1"/>
      <dgm:spPr/>
      <dgm:t>
        <a:bodyPr/>
        <a:lstStyle/>
        <a:p>
          <a:endParaRPr lang="en-MY" sz="11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D307DE-6353-42E6-99C3-EE9730B8FFE4}" type="pres">
      <dgm:prSet presAssocID="{DE049AF3-E62E-4DA6-BB5A-3C00E8375CA8}" presName="cycle" presStyleCnt="0">
        <dgm:presLayoutVars>
          <dgm:dir/>
          <dgm:resizeHandles val="exact"/>
        </dgm:presLayoutVars>
      </dgm:prSet>
      <dgm:spPr/>
    </dgm:pt>
    <dgm:pt modelId="{1B2DD8E0-3094-4EEE-BBD6-2B92817EA5AE}" type="pres">
      <dgm:prSet presAssocID="{8E82C0E5-765F-4084-ABB6-489CFA70E190}" presName="node" presStyleLbl="node1" presStyleIdx="0" presStyleCnt="5" custScaleX="148789">
        <dgm:presLayoutVars>
          <dgm:bulletEnabled val="1"/>
        </dgm:presLayoutVars>
      </dgm:prSet>
      <dgm:spPr/>
    </dgm:pt>
    <dgm:pt modelId="{1E027C9F-4241-49E0-845C-EF57C45E29FC}" type="pres">
      <dgm:prSet presAssocID="{580403F4-6671-4956-9E04-DBDCCCF61399}" presName="sibTrans" presStyleLbl="sibTrans2D1" presStyleIdx="0" presStyleCnt="5"/>
      <dgm:spPr/>
    </dgm:pt>
    <dgm:pt modelId="{D2EBBCC4-7692-443E-AEDD-73EF776CF9E5}" type="pres">
      <dgm:prSet presAssocID="{580403F4-6671-4956-9E04-DBDCCCF61399}" presName="connectorText" presStyleLbl="sibTrans2D1" presStyleIdx="0" presStyleCnt="5"/>
      <dgm:spPr/>
    </dgm:pt>
    <dgm:pt modelId="{5A6FDD85-758D-46F0-B641-142A524D7CD0}" type="pres">
      <dgm:prSet presAssocID="{BB165455-8856-43AA-AA9E-ACA639085AF8}" presName="node" presStyleLbl="node1" presStyleIdx="1" presStyleCnt="5" custScaleX="121851" custRadScaleRad="127108" custRadScaleInc="13342">
        <dgm:presLayoutVars>
          <dgm:bulletEnabled val="1"/>
        </dgm:presLayoutVars>
      </dgm:prSet>
      <dgm:spPr/>
    </dgm:pt>
    <dgm:pt modelId="{E39F2A60-93FD-4183-A9FA-B8495B0429B2}" type="pres">
      <dgm:prSet presAssocID="{2EC3E247-9EAD-4732-B225-90BA69020386}" presName="sibTrans" presStyleLbl="sibTrans2D1" presStyleIdx="1" presStyleCnt="5"/>
      <dgm:spPr/>
    </dgm:pt>
    <dgm:pt modelId="{43A7023C-1A1E-4134-A264-FBBC21272200}" type="pres">
      <dgm:prSet presAssocID="{2EC3E247-9EAD-4732-B225-90BA69020386}" presName="connectorText" presStyleLbl="sibTrans2D1" presStyleIdx="1" presStyleCnt="5"/>
      <dgm:spPr/>
    </dgm:pt>
    <dgm:pt modelId="{FDF035A3-0B27-408D-BB17-F61314BA2603}" type="pres">
      <dgm:prSet presAssocID="{CFE581AF-6B52-42A8-9E2B-812228EB9215}" presName="node" presStyleLbl="node1" presStyleIdx="2" presStyleCnt="5" custScaleX="146488" custRadScaleRad="108454" custRadScaleInc="-15482">
        <dgm:presLayoutVars>
          <dgm:bulletEnabled val="1"/>
        </dgm:presLayoutVars>
      </dgm:prSet>
      <dgm:spPr/>
    </dgm:pt>
    <dgm:pt modelId="{6B1537E6-148A-4088-B483-F6158F8BA171}" type="pres">
      <dgm:prSet presAssocID="{8C3CC56F-D8E7-470F-80CB-3FEE130530E1}" presName="sibTrans" presStyleLbl="sibTrans2D1" presStyleIdx="2" presStyleCnt="5"/>
      <dgm:spPr/>
    </dgm:pt>
    <dgm:pt modelId="{06CD612D-6EA7-426D-B13C-63DBA67EE942}" type="pres">
      <dgm:prSet presAssocID="{8C3CC56F-D8E7-470F-80CB-3FEE130530E1}" presName="connectorText" presStyleLbl="sibTrans2D1" presStyleIdx="2" presStyleCnt="5"/>
      <dgm:spPr/>
    </dgm:pt>
    <dgm:pt modelId="{9C8B9232-A4FC-47BE-98D8-770588A258EF}" type="pres">
      <dgm:prSet presAssocID="{AA532D45-ABFC-4FD2-B671-B50FF903869E}" presName="node" presStyleLbl="node1" presStyleIdx="3" presStyleCnt="5" custScaleX="136657" custRadScaleRad="119037" custRadScaleInc="24020">
        <dgm:presLayoutVars>
          <dgm:bulletEnabled val="1"/>
        </dgm:presLayoutVars>
      </dgm:prSet>
      <dgm:spPr/>
    </dgm:pt>
    <dgm:pt modelId="{1BAED50F-9BA9-4BFF-AF5D-DDBD559E342A}" type="pres">
      <dgm:prSet presAssocID="{CC3A4FFD-97B7-40AB-80DB-E1C24858D3F8}" presName="sibTrans" presStyleLbl="sibTrans2D1" presStyleIdx="3" presStyleCnt="5"/>
      <dgm:spPr/>
    </dgm:pt>
    <dgm:pt modelId="{4D893422-AF61-4697-8E0F-CDE180BE70D1}" type="pres">
      <dgm:prSet presAssocID="{CC3A4FFD-97B7-40AB-80DB-E1C24858D3F8}" presName="connectorText" presStyleLbl="sibTrans2D1" presStyleIdx="3" presStyleCnt="5"/>
      <dgm:spPr/>
    </dgm:pt>
    <dgm:pt modelId="{92867F2F-CCB9-4382-B5C3-C89DADF50B7B}" type="pres">
      <dgm:prSet presAssocID="{BD95C3D4-EC50-4ADD-B3DE-0D115987360E}" presName="node" presStyleLbl="node1" presStyleIdx="4" presStyleCnt="5" custScaleX="141856" custRadScaleRad="138002" custRadScaleInc="-16281">
        <dgm:presLayoutVars>
          <dgm:bulletEnabled val="1"/>
        </dgm:presLayoutVars>
      </dgm:prSet>
      <dgm:spPr/>
    </dgm:pt>
    <dgm:pt modelId="{88E178F3-7418-4595-8037-2DA2FD31F831}" type="pres">
      <dgm:prSet presAssocID="{65FC4B0E-0EB8-473B-9F3B-CA6E680185BC}" presName="sibTrans" presStyleLbl="sibTrans2D1" presStyleIdx="4" presStyleCnt="5"/>
      <dgm:spPr/>
    </dgm:pt>
    <dgm:pt modelId="{0B048C5F-0F7A-4EFC-B745-7D3C6666A1D7}" type="pres">
      <dgm:prSet presAssocID="{65FC4B0E-0EB8-473B-9F3B-CA6E680185BC}" presName="connectorText" presStyleLbl="sibTrans2D1" presStyleIdx="4" presStyleCnt="5"/>
      <dgm:spPr/>
    </dgm:pt>
  </dgm:ptLst>
  <dgm:cxnLst>
    <dgm:cxn modelId="{6A95020C-1CA6-45F1-8CAE-E1FF4C47E506}" type="presOf" srcId="{580403F4-6671-4956-9E04-DBDCCCF61399}" destId="{D2EBBCC4-7692-443E-AEDD-73EF776CF9E5}" srcOrd="1" destOrd="0" presId="urn:microsoft.com/office/officeart/2005/8/layout/cycle2"/>
    <dgm:cxn modelId="{AAC3771C-4586-4813-98E4-5B87B8CE99EF}" type="presOf" srcId="{580403F4-6671-4956-9E04-DBDCCCF61399}" destId="{1E027C9F-4241-49E0-845C-EF57C45E29FC}" srcOrd="0" destOrd="0" presId="urn:microsoft.com/office/officeart/2005/8/layout/cycle2"/>
    <dgm:cxn modelId="{D0E9F91D-E9A5-411C-9EA5-336557C2466D}" type="presOf" srcId="{BB165455-8856-43AA-AA9E-ACA639085AF8}" destId="{5A6FDD85-758D-46F0-B641-142A524D7CD0}" srcOrd="0" destOrd="0" presId="urn:microsoft.com/office/officeart/2005/8/layout/cycle2"/>
    <dgm:cxn modelId="{0693ED29-1BC6-4468-9997-3D6A976AE3B2}" type="presOf" srcId="{CC3A4FFD-97B7-40AB-80DB-E1C24858D3F8}" destId="{1BAED50F-9BA9-4BFF-AF5D-DDBD559E342A}" srcOrd="0" destOrd="0" presId="urn:microsoft.com/office/officeart/2005/8/layout/cycle2"/>
    <dgm:cxn modelId="{B21CB833-4513-4C71-ADDD-06C555601911}" type="presOf" srcId="{8E82C0E5-765F-4084-ABB6-489CFA70E190}" destId="{1B2DD8E0-3094-4EEE-BBD6-2B92817EA5AE}" srcOrd="0" destOrd="0" presId="urn:microsoft.com/office/officeart/2005/8/layout/cycle2"/>
    <dgm:cxn modelId="{FA76BA40-FFA4-4158-BC27-0515B3999EFC}" type="presOf" srcId="{8C3CC56F-D8E7-470F-80CB-3FEE130530E1}" destId="{6B1537E6-148A-4088-B483-F6158F8BA171}" srcOrd="0" destOrd="0" presId="urn:microsoft.com/office/officeart/2005/8/layout/cycle2"/>
    <dgm:cxn modelId="{4F751A6A-7D35-4AC2-BC09-BC1863884C61}" type="presOf" srcId="{CFE581AF-6B52-42A8-9E2B-812228EB9215}" destId="{FDF035A3-0B27-408D-BB17-F61314BA2603}" srcOrd="0" destOrd="0" presId="urn:microsoft.com/office/officeart/2005/8/layout/cycle2"/>
    <dgm:cxn modelId="{0CD9697C-8396-45D3-8A8D-9D672CCF1C83}" srcId="{DE049AF3-E62E-4DA6-BB5A-3C00E8375CA8}" destId="{8E82C0E5-765F-4084-ABB6-489CFA70E190}" srcOrd="0" destOrd="0" parTransId="{1B15D3F2-B00E-4F67-860A-EA865458DCBF}" sibTransId="{580403F4-6671-4956-9E04-DBDCCCF61399}"/>
    <dgm:cxn modelId="{552DCD7E-1C7F-43D5-9AD6-C81C5ED4A76B}" srcId="{DE049AF3-E62E-4DA6-BB5A-3C00E8375CA8}" destId="{CFE581AF-6B52-42A8-9E2B-812228EB9215}" srcOrd="2" destOrd="0" parTransId="{94A605A2-C07E-47F3-A5B2-40F05A6F8E59}" sibTransId="{8C3CC56F-D8E7-470F-80CB-3FEE130530E1}"/>
    <dgm:cxn modelId="{13347180-EC7D-4A4B-8553-4A0982049253}" type="presOf" srcId="{65FC4B0E-0EB8-473B-9F3B-CA6E680185BC}" destId="{88E178F3-7418-4595-8037-2DA2FD31F831}" srcOrd="0" destOrd="0" presId="urn:microsoft.com/office/officeart/2005/8/layout/cycle2"/>
    <dgm:cxn modelId="{55F2E490-7ED0-4477-BE00-4B64062B5318}" srcId="{DE049AF3-E62E-4DA6-BB5A-3C00E8375CA8}" destId="{AA532D45-ABFC-4FD2-B671-B50FF903869E}" srcOrd="3" destOrd="0" parTransId="{BA51A093-92B1-48D5-9F84-C041F5562448}" sibTransId="{CC3A4FFD-97B7-40AB-80DB-E1C24858D3F8}"/>
    <dgm:cxn modelId="{5A24C497-8605-4B96-83E4-F5D27DB789F8}" type="presOf" srcId="{BD95C3D4-EC50-4ADD-B3DE-0D115987360E}" destId="{92867F2F-CCB9-4382-B5C3-C89DADF50B7B}" srcOrd="0" destOrd="0" presId="urn:microsoft.com/office/officeart/2005/8/layout/cycle2"/>
    <dgm:cxn modelId="{C023F69B-8435-4AA5-AC8B-819DA588C13A}" type="presOf" srcId="{2EC3E247-9EAD-4732-B225-90BA69020386}" destId="{43A7023C-1A1E-4134-A264-FBBC21272200}" srcOrd="1" destOrd="0" presId="urn:microsoft.com/office/officeart/2005/8/layout/cycle2"/>
    <dgm:cxn modelId="{D7FEAAB3-478C-440F-AA90-1BAA0B3D6AA9}" srcId="{DE049AF3-E62E-4DA6-BB5A-3C00E8375CA8}" destId="{BB165455-8856-43AA-AA9E-ACA639085AF8}" srcOrd="1" destOrd="0" parTransId="{9EFFB105-2B18-4A85-967C-9A714906AC39}" sibTransId="{2EC3E247-9EAD-4732-B225-90BA69020386}"/>
    <dgm:cxn modelId="{353F07D1-84BF-4BAF-9083-3E36BE4860E1}" type="presOf" srcId="{8C3CC56F-D8E7-470F-80CB-3FEE130530E1}" destId="{06CD612D-6EA7-426D-B13C-63DBA67EE942}" srcOrd="1" destOrd="0" presId="urn:microsoft.com/office/officeart/2005/8/layout/cycle2"/>
    <dgm:cxn modelId="{D9FC33DD-B3EF-41D1-8827-EF48C5568E81}" type="presOf" srcId="{AA532D45-ABFC-4FD2-B671-B50FF903869E}" destId="{9C8B9232-A4FC-47BE-98D8-770588A258EF}" srcOrd="0" destOrd="0" presId="urn:microsoft.com/office/officeart/2005/8/layout/cycle2"/>
    <dgm:cxn modelId="{842D30E5-CD0B-469C-B985-22B6E2E3BB9A}" type="presOf" srcId="{65FC4B0E-0EB8-473B-9F3B-CA6E680185BC}" destId="{0B048C5F-0F7A-4EFC-B745-7D3C6666A1D7}" srcOrd="1" destOrd="0" presId="urn:microsoft.com/office/officeart/2005/8/layout/cycle2"/>
    <dgm:cxn modelId="{CA2E9BEA-0244-4C05-8A30-E4DEDEE8C8CA}" type="presOf" srcId="{DE049AF3-E62E-4DA6-BB5A-3C00E8375CA8}" destId="{50D307DE-6353-42E6-99C3-EE9730B8FFE4}" srcOrd="0" destOrd="0" presId="urn:microsoft.com/office/officeart/2005/8/layout/cycle2"/>
    <dgm:cxn modelId="{E4417DF2-873F-467C-96E1-36B48AC76BC0}" type="presOf" srcId="{2EC3E247-9EAD-4732-B225-90BA69020386}" destId="{E39F2A60-93FD-4183-A9FA-B8495B0429B2}" srcOrd="0" destOrd="0" presId="urn:microsoft.com/office/officeart/2005/8/layout/cycle2"/>
    <dgm:cxn modelId="{68CBD8F3-267A-4780-BB0F-A5E9C0DB5D99}" srcId="{DE049AF3-E62E-4DA6-BB5A-3C00E8375CA8}" destId="{BD95C3D4-EC50-4ADD-B3DE-0D115987360E}" srcOrd="4" destOrd="0" parTransId="{9B33971B-7EEC-4977-AA27-BF45CE51F8B3}" sibTransId="{65FC4B0E-0EB8-473B-9F3B-CA6E680185BC}"/>
    <dgm:cxn modelId="{B44D21FF-3A2F-45A9-8260-8F77C8AF1D08}" type="presOf" srcId="{CC3A4FFD-97B7-40AB-80DB-E1C24858D3F8}" destId="{4D893422-AF61-4697-8E0F-CDE180BE70D1}" srcOrd="1" destOrd="0" presId="urn:microsoft.com/office/officeart/2005/8/layout/cycle2"/>
    <dgm:cxn modelId="{C874CF14-6CE9-480B-841B-06AAA97C71F0}" type="presParOf" srcId="{50D307DE-6353-42E6-99C3-EE9730B8FFE4}" destId="{1B2DD8E0-3094-4EEE-BBD6-2B92817EA5AE}" srcOrd="0" destOrd="0" presId="urn:microsoft.com/office/officeart/2005/8/layout/cycle2"/>
    <dgm:cxn modelId="{4E3B8271-82AB-462C-AAED-B98695444F96}" type="presParOf" srcId="{50D307DE-6353-42E6-99C3-EE9730B8FFE4}" destId="{1E027C9F-4241-49E0-845C-EF57C45E29FC}" srcOrd="1" destOrd="0" presId="urn:microsoft.com/office/officeart/2005/8/layout/cycle2"/>
    <dgm:cxn modelId="{2BD2B79F-6EDD-416E-BF98-741F35F903AB}" type="presParOf" srcId="{1E027C9F-4241-49E0-845C-EF57C45E29FC}" destId="{D2EBBCC4-7692-443E-AEDD-73EF776CF9E5}" srcOrd="0" destOrd="0" presId="urn:microsoft.com/office/officeart/2005/8/layout/cycle2"/>
    <dgm:cxn modelId="{93154AFF-ACD0-47A2-89CE-E77C42133BDA}" type="presParOf" srcId="{50D307DE-6353-42E6-99C3-EE9730B8FFE4}" destId="{5A6FDD85-758D-46F0-B641-142A524D7CD0}" srcOrd="2" destOrd="0" presId="urn:microsoft.com/office/officeart/2005/8/layout/cycle2"/>
    <dgm:cxn modelId="{3CDA28F4-CF69-4054-AD13-0ACA5C96573D}" type="presParOf" srcId="{50D307DE-6353-42E6-99C3-EE9730B8FFE4}" destId="{E39F2A60-93FD-4183-A9FA-B8495B0429B2}" srcOrd="3" destOrd="0" presId="urn:microsoft.com/office/officeart/2005/8/layout/cycle2"/>
    <dgm:cxn modelId="{D1D3555F-3A77-4610-9FCB-5306BFCFBFF6}" type="presParOf" srcId="{E39F2A60-93FD-4183-A9FA-B8495B0429B2}" destId="{43A7023C-1A1E-4134-A264-FBBC21272200}" srcOrd="0" destOrd="0" presId="urn:microsoft.com/office/officeart/2005/8/layout/cycle2"/>
    <dgm:cxn modelId="{ADC53057-6CB7-4253-8F8E-111DB8092B65}" type="presParOf" srcId="{50D307DE-6353-42E6-99C3-EE9730B8FFE4}" destId="{FDF035A3-0B27-408D-BB17-F61314BA2603}" srcOrd="4" destOrd="0" presId="urn:microsoft.com/office/officeart/2005/8/layout/cycle2"/>
    <dgm:cxn modelId="{13B6AAEF-E7D7-454C-850A-4958BA5D81C5}" type="presParOf" srcId="{50D307DE-6353-42E6-99C3-EE9730B8FFE4}" destId="{6B1537E6-148A-4088-B483-F6158F8BA171}" srcOrd="5" destOrd="0" presId="urn:microsoft.com/office/officeart/2005/8/layout/cycle2"/>
    <dgm:cxn modelId="{EFFD059C-E9EA-447F-B6CD-A0F3D8B676C3}" type="presParOf" srcId="{6B1537E6-148A-4088-B483-F6158F8BA171}" destId="{06CD612D-6EA7-426D-B13C-63DBA67EE942}" srcOrd="0" destOrd="0" presId="urn:microsoft.com/office/officeart/2005/8/layout/cycle2"/>
    <dgm:cxn modelId="{AF33148E-83CC-4D1A-9E66-4520B84CEB31}" type="presParOf" srcId="{50D307DE-6353-42E6-99C3-EE9730B8FFE4}" destId="{9C8B9232-A4FC-47BE-98D8-770588A258EF}" srcOrd="6" destOrd="0" presId="urn:microsoft.com/office/officeart/2005/8/layout/cycle2"/>
    <dgm:cxn modelId="{090038C5-1752-498C-814A-AE67814A3F14}" type="presParOf" srcId="{50D307DE-6353-42E6-99C3-EE9730B8FFE4}" destId="{1BAED50F-9BA9-4BFF-AF5D-DDBD559E342A}" srcOrd="7" destOrd="0" presId="urn:microsoft.com/office/officeart/2005/8/layout/cycle2"/>
    <dgm:cxn modelId="{58765EB2-EFD6-4DDF-9D8C-047793CC2A56}" type="presParOf" srcId="{1BAED50F-9BA9-4BFF-AF5D-DDBD559E342A}" destId="{4D893422-AF61-4697-8E0F-CDE180BE70D1}" srcOrd="0" destOrd="0" presId="urn:microsoft.com/office/officeart/2005/8/layout/cycle2"/>
    <dgm:cxn modelId="{D5C8966A-CC78-4F08-AEA3-9A5F23E84609}" type="presParOf" srcId="{50D307DE-6353-42E6-99C3-EE9730B8FFE4}" destId="{92867F2F-CCB9-4382-B5C3-C89DADF50B7B}" srcOrd="8" destOrd="0" presId="urn:microsoft.com/office/officeart/2005/8/layout/cycle2"/>
    <dgm:cxn modelId="{B10965C3-3B85-47D4-9608-03CD144272AE}" type="presParOf" srcId="{50D307DE-6353-42E6-99C3-EE9730B8FFE4}" destId="{88E178F3-7418-4595-8037-2DA2FD31F831}" srcOrd="9" destOrd="0" presId="urn:microsoft.com/office/officeart/2005/8/layout/cycle2"/>
    <dgm:cxn modelId="{3602B5A0-33C0-49F9-9772-F1F12C0F6527}" type="presParOf" srcId="{88E178F3-7418-4595-8037-2DA2FD31F831}" destId="{0B048C5F-0F7A-4EFC-B745-7D3C6666A1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DD8E0-3094-4EEE-BBD6-2B92817EA5AE}">
      <dsp:nvSpPr>
        <dsp:cNvPr id="0" name=""/>
        <dsp:cNvSpPr/>
      </dsp:nvSpPr>
      <dsp:spPr>
        <a:xfrm>
          <a:off x="3300770" y="1727"/>
          <a:ext cx="2342833" cy="1574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 information leading  the subject to believe, he is cared for and loved, esteemed, and a member of a network of mutual obligation.”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0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Cobb -</a:t>
          </a:r>
          <a:endParaRPr lang="en-MY" sz="1100" b="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43870" y="232322"/>
        <a:ext cx="1656633" cy="1113410"/>
      </dsp:txXfrm>
    </dsp:sp>
    <dsp:sp modelId="{1E027C9F-4241-49E0-845C-EF57C45E29FC}">
      <dsp:nvSpPr>
        <dsp:cNvPr id="0" name=""/>
        <dsp:cNvSpPr/>
      </dsp:nvSpPr>
      <dsp:spPr>
        <a:xfrm rot="1790269">
          <a:off x="5508728" y="1259893"/>
          <a:ext cx="495264" cy="531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18576" y="1329216"/>
        <a:ext cx="346685" cy="318857"/>
      </dsp:txXfrm>
    </dsp:sp>
    <dsp:sp modelId="{5A6FDD85-758D-46F0-B641-142A524D7CD0}">
      <dsp:nvSpPr>
        <dsp:cNvPr id="0" name=""/>
        <dsp:cNvSpPr/>
      </dsp:nvSpPr>
      <dsp:spPr>
        <a:xfrm>
          <a:off x="6000797" y="1428767"/>
          <a:ext cx="1918667" cy="1574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“perception that one is cared for and loved or has a confident or intimate friend”.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0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Bloom -</a:t>
          </a:r>
          <a:endParaRPr lang="en-MY" sz="1100" b="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81779" y="1659362"/>
        <a:ext cx="1356703" cy="1113410"/>
      </dsp:txXfrm>
    </dsp:sp>
    <dsp:sp modelId="{E39F2A60-93FD-4183-A9FA-B8495B0429B2}">
      <dsp:nvSpPr>
        <dsp:cNvPr id="0" name=""/>
        <dsp:cNvSpPr/>
      </dsp:nvSpPr>
      <dsp:spPr>
        <a:xfrm rot="6912469">
          <a:off x="6235174" y="3037668"/>
          <a:ext cx="426246" cy="531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6326342" y="3086105"/>
        <a:ext cx="298372" cy="318857"/>
      </dsp:txXfrm>
    </dsp:sp>
    <dsp:sp modelId="{FDF035A3-0B27-408D-BB17-F61314BA2603}">
      <dsp:nvSpPr>
        <dsp:cNvPr id="0" name=""/>
        <dsp:cNvSpPr/>
      </dsp:nvSpPr>
      <dsp:spPr>
        <a:xfrm>
          <a:off x="4765758" y="3640373"/>
          <a:ext cx="2306601" cy="1574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 the degree to which a person’s basic social needs are gratified through interaction with others.”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0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</a:t>
          </a:r>
          <a:r>
            <a:rPr lang="en-CA" sz="1100" b="0" i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Thoits</a:t>
          </a:r>
          <a:r>
            <a:rPr lang="en-CA" sz="1100" b="0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and Kaplan et al.-</a:t>
          </a:r>
          <a:endParaRPr lang="en-MY" sz="1100" b="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03552" y="3870968"/>
        <a:ext cx="1631013" cy="1113410"/>
      </dsp:txXfrm>
    </dsp:sp>
    <dsp:sp modelId="{6B1537E6-148A-4088-B483-F6158F8BA171}">
      <dsp:nvSpPr>
        <dsp:cNvPr id="0" name=""/>
        <dsp:cNvSpPr/>
      </dsp:nvSpPr>
      <dsp:spPr>
        <a:xfrm rot="10800000">
          <a:off x="4091176" y="4161959"/>
          <a:ext cx="476704" cy="531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234187" y="4268244"/>
        <a:ext cx="333693" cy="318857"/>
      </dsp:txXfrm>
    </dsp:sp>
    <dsp:sp modelId="{9C8B9232-A4FC-47BE-98D8-770588A258EF}">
      <dsp:nvSpPr>
        <dsp:cNvPr id="0" name=""/>
        <dsp:cNvSpPr/>
      </dsp:nvSpPr>
      <dsp:spPr>
        <a:xfrm>
          <a:off x="1714513" y="3640373"/>
          <a:ext cx="2151802" cy="1574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“may be seen as the emotional, instrumental and financial aid that is obtained from one’s social network.”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0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</a:t>
          </a:r>
          <a:r>
            <a:rPr lang="en-CA" sz="1100" b="0" i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Berkman</a:t>
          </a:r>
          <a:r>
            <a:rPr lang="en-CA" sz="1100" b="0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-</a:t>
          </a:r>
          <a:endParaRPr lang="en-MY" sz="1100" b="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29637" y="3870968"/>
        <a:ext cx="1521554" cy="1113410"/>
      </dsp:txXfrm>
    </dsp:sp>
    <dsp:sp modelId="{1BAED50F-9BA9-4BFF-AF5D-DDBD559E342A}">
      <dsp:nvSpPr>
        <dsp:cNvPr id="0" name=""/>
        <dsp:cNvSpPr/>
      </dsp:nvSpPr>
      <dsp:spPr>
        <a:xfrm rot="14700837">
          <a:off x="2070714" y="3068330"/>
          <a:ext cx="420113" cy="531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160349" y="3231734"/>
        <a:ext cx="294079" cy="318857"/>
      </dsp:txXfrm>
    </dsp:sp>
    <dsp:sp modelId="{92867F2F-CCB9-4382-B5C3-C89DADF50B7B}">
      <dsp:nvSpPr>
        <dsp:cNvPr id="0" name=""/>
        <dsp:cNvSpPr/>
      </dsp:nvSpPr>
      <dsp:spPr>
        <a:xfrm>
          <a:off x="642941" y="1428752"/>
          <a:ext cx="2233665" cy="1574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Overall it appears that all the definitions imply some form of positive interaction or helpful behaviour provided to someone in need of support.</a:t>
          </a:r>
          <a:endParaRPr lang="en-MY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70054" y="1659347"/>
        <a:ext cx="1579439" cy="1113410"/>
      </dsp:txXfrm>
    </dsp:sp>
    <dsp:sp modelId="{88E178F3-7418-4595-8037-2DA2FD31F831}">
      <dsp:nvSpPr>
        <dsp:cNvPr id="0" name=""/>
        <dsp:cNvSpPr/>
      </dsp:nvSpPr>
      <dsp:spPr>
        <a:xfrm rot="19935044">
          <a:off x="2820890" y="1251088"/>
          <a:ext cx="535964" cy="531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30058" y="1394488"/>
        <a:ext cx="376536" cy="318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E6C10-BBEF-4E29-8957-4B82DF3077F3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DABC2-BF3A-43FA-B510-D1DE3CA72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9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DABC2-BF3A-43FA-B510-D1DE3CA728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6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A4E4-8F53-4D9C-9439-D85A70D37E46}" type="slidenum">
              <a:rPr lang="en-US"/>
              <a:pPr/>
              <a:t>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3FA621-9128-4483-A241-F26439E4A540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8AA632-2742-47E1-BE32-8304B1639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4114808"/>
          </a:xfrm>
          <a:noFill/>
          <a:ln>
            <a:noFill/>
          </a:ln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</a:br>
            <a:br>
              <a:rPr lang="en-US" sz="3600" b="1" dirty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</a:br>
            <a:br>
              <a:rPr lang="en-US" sz="3600" b="1" dirty="0">
                <a:solidFill>
                  <a:schemeClr val="tx1"/>
                </a:solidFill>
                <a:latin typeface="Berlin Sans FB Demi" pitchFamily="34" charset="0"/>
                <a:cs typeface="Arial" pitchFamily="34" charset="0"/>
              </a:rPr>
            </a:br>
            <a:r>
              <a:rPr lang="en-US" sz="5400" b="1" dirty="0">
                <a:solidFill>
                  <a:srgbClr val="C00000"/>
                </a:solidFill>
                <a:latin typeface="Berlin Sans FB Demi" pitchFamily="34" charset="0"/>
                <a:cs typeface="Arial" pitchFamily="34" charset="0"/>
              </a:rPr>
              <a:t>FEM 3105</a:t>
            </a:r>
            <a:br>
              <a:rPr lang="en-US" sz="5400" b="1" dirty="0">
                <a:solidFill>
                  <a:srgbClr val="C00000"/>
                </a:solidFill>
                <a:latin typeface="Berlin Sans FB Demi" pitchFamily="34" charset="0"/>
                <a:cs typeface="Arial" pitchFamily="34" charset="0"/>
              </a:rPr>
            </a:br>
            <a:r>
              <a:rPr lang="en-US" sz="5400" b="1" dirty="0">
                <a:solidFill>
                  <a:srgbClr val="C00000"/>
                </a:solidFill>
                <a:latin typeface="Berlin Sans FB Demi" pitchFamily="34" charset="0"/>
                <a:cs typeface="Arial" pitchFamily="34" charset="0"/>
              </a:rPr>
              <a:t>STRESS AND COPING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</a:br>
            <a:r>
              <a:rPr lang="en-US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Berlin Sans FB Demi" pitchFamily="34" charset="0"/>
                <a:cs typeface="Arial" pitchFamily="34" charset="0"/>
              </a:rPr>
              <a:t>WEEK 8</a:t>
            </a:r>
            <a:br>
              <a:rPr lang="en-US" sz="3600" b="1" dirty="0">
                <a:solidFill>
                  <a:schemeClr val="bg1"/>
                </a:solidFill>
                <a:latin typeface="Berlin Sans FB Demi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Berlin Sans FB Demi" pitchFamily="34" charset="0"/>
                <a:cs typeface="Arial" pitchFamily="34" charset="0"/>
              </a:rPr>
              <a:t>FACTORS INFLUENCING STRESS TOLERENCE: </a:t>
            </a:r>
            <a:br>
              <a:rPr lang="en-US" sz="3600" b="1" dirty="0">
                <a:solidFill>
                  <a:schemeClr val="bg1"/>
                </a:solidFill>
                <a:latin typeface="Berlin Sans FB Demi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Berlin Sans FB Demi" pitchFamily="34" charset="0"/>
                <a:cs typeface="Arial" pitchFamily="34" charset="0"/>
              </a:rPr>
              <a:t>EXTERNAL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Berlin Sans FB Demi" pitchFamily="34" charset="0"/>
              <a:cs typeface="Arial" pitchFamily="34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5000636"/>
            <a:ext cx="2286016" cy="15054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Autofit/>
          </a:bodyPr>
          <a:lstStyle/>
          <a:p>
            <a:pPr fontAlgn="base"/>
            <a:r>
              <a:rPr lang="en-MY" sz="2000" dirty="0">
                <a:solidFill>
                  <a:schemeClr val="tx1"/>
                </a:solidFill>
                <a:latin typeface="Berlin Sans FB" pitchFamily="34" charset="0"/>
              </a:rPr>
              <a:t>The ways in which types of social support differ may best be illustrated using an example.</a:t>
            </a:r>
            <a:br>
              <a:rPr lang="en-MY" sz="1800" dirty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en-MY" sz="1600" dirty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br>
              <a:rPr lang="en-MY" sz="1600" dirty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MY" sz="1600" dirty="0">
                <a:solidFill>
                  <a:schemeClr val="tx1"/>
                </a:solidFill>
                <a:latin typeface="Baskerville Old Face" pitchFamily="18" charset="0"/>
              </a:rPr>
              <a:t>Example: A 39-year-old graduate student and mother of 2 young children is 	feeling overwhelmed after being diagnosed with cancer.</a:t>
            </a:r>
            <a:endParaRPr lang="en-MY" sz="1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40108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8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800" b="1" i="0" kern="1200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TYPES OF SOCIAL SUPPORT</a:t>
                      </a:r>
                    </a:p>
                    <a:p>
                      <a:endParaRPr lang="en-MY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/>
                      <a:r>
                        <a:rPr lang="en-MY" sz="1600" b="1" dirty="0">
                          <a:latin typeface="Cambria Math" pitchFamily="18" charset="0"/>
                          <a:ea typeface="Cambria Math" pitchFamily="18" charset="0"/>
                        </a:rPr>
                        <a:t>CONSTRUCT</a:t>
                      </a:r>
                      <a:endParaRPr lang="en-MY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MY" sz="1600" b="1" dirty="0">
                          <a:latin typeface="Cambria Math" pitchFamily="18" charset="0"/>
                          <a:ea typeface="Cambria Math" pitchFamily="18" charset="0"/>
                        </a:rPr>
                        <a:t>DEFINITION</a:t>
                      </a:r>
                      <a:endParaRPr lang="en-MY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MY" sz="1600" b="1" dirty="0">
                          <a:latin typeface="Cambria Math" pitchFamily="18" charset="0"/>
                          <a:ea typeface="Cambria Math" pitchFamily="18" charset="0"/>
                        </a:rPr>
                        <a:t>APPLICATION</a:t>
                      </a:r>
                      <a:endParaRPr lang="en-MY" sz="16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/>
                      <a:r>
                        <a:rPr lang="en-MY" sz="1400" b="1" dirty="0">
                          <a:latin typeface="Cambria Math" pitchFamily="18" charset="0"/>
                          <a:ea typeface="Cambria Math" pitchFamily="18" charset="0"/>
                        </a:rPr>
                        <a:t>Emotional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MY" sz="1400">
                          <a:latin typeface="Cambria Math" pitchFamily="18" charset="0"/>
                          <a:ea typeface="Cambria Math" pitchFamily="18" charset="0"/>
                        </a:rPr>
                        <a:t>Expressions of empathy, love, trust and caring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MY" sz="1400" dirty="0">
                          <a:latin typeface="Cambria Math" pitchFamily="18" charset="0"/>
                          <a:ea typeface="Cambria Math" pitchFamily="18" charset="0"/>
                        </a:rPr>
                        <a:t>Close friends and family members provide hope and a listening ear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/>
                      <a:r>
                        <a:rPr lang="en-MY" sz="1400" b="1" dirty="0">
                          <a:latin typeface="Cambria Math" pitchFamily="18" charset="0"/>
                          <a:ea typeface="Cambria Math" pitchFamily="18" charset="0"/>
                        </a:rPr>
                        <a:t>Instrumental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MY" sz="1400">
                          <a:latin typeface="Cambria Math" pitchFamily="18" charset="0"/>
                          <a:ea typeface="Cambria Math" pitchFamily="18" charset="0"/>
                        </a:rPr>
                        <a:t>Tangible aid and service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MY" sz="1400">
                          <a:latin typeface="Cambria Math" pitchFamily="18" charset="0"/>
                          <a:ea typeface="Cambria Math" pitchFamily="18" charset="0"/>
                        </a:rPr>
                        <a:t>Her husband decides to work from home 2 days per week to baby-sit the children while she attends her chemotherapy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/>
                      <a:r>
                        <a:rPr lang="en-MY" sz="1400" b="1" dirty="0">
                          <a:latin typeface="Cambria Math" pitchFamily="18" charset="0"/>
                          <a:ea typeface="Cambria Math" pitchFamily="18" charset="0"/>
                        </a:rPr>
                        <a:t>Informational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MY" sz="1400">
                          <a:latin typeface="Cambria Math" pitchFamily="18" charset="0"/>
                          <a:ea typeface="Cambria Math" pitchFamily="18" charset="0"/>
                        </a:rPr>
                        <a:t>Advice, suggestions, and information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MY" sz="1400" dirty="0">
                          <a:latin typeface="Cambria Math" pitchFamily="18" charset="0"/>
                          <a:ea typeface="Cambria Math" pitchFamily="18" charset="0"/>
                        </a:rPr>
                        <a:t>Doctors provide facts about cancer and guidance during the treatment process Her mother offers advice about her own chemotherapy treatment 3 years prior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/>
                      <a:r>
                        <a:rPr lang="en-MY" sz="1400" b="1" dirty="0">
                          <a:latin typeface="Cambria Math" pitchFamily="18" charset="0"/>
                          <a:ea typeface="Cambria Math" pitchFamily="18" charset="0"/>
                        </a:rPr>
                        <a:t>Appraisal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MY" sz="1400">
                          <a:latin typeface="Cambria Math" pitchFamily="18" charset="0"/>
                          <a:ea typeface="Cambria Math" pitchFamily="18" charset="0"/>
                        </a:rPr>
                        <a:t>Information that is useful for self-evaluation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MY" sz="1400" dirty="0">
                          <a:latin typeface="Cambria Math" pitchFamily="18" charset="0"/>
                          <a:ea typeface="Cambria Math" pitchFamily="18" charset="0"/>
                        </a:rPr>
                        <a:t>A close friend of 15 years reminds her of all of the qualities that equip her to "beat" cancer (to encourage an accurate assessment of her current situation)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05800" cy="514353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1400" dirty="0">
                <a:latin typeface="Cambria Math" pitchFamily="18" charset="0"/>
                <a:ea typeface="Cambria Math" pitchFamily="18" charset="0"/>
              </a:rPr>
              <a:t>Each of these four types of social support appear to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play a role in protecting and helping person who is receiving the support.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1400" b="1" dirty="0">
                <a:latin typeface="Cambria Math" pitchFamily="18" charset="0"/>
                <a:ea typeface="Cambria Math" pitchFamily="18" charset="0"/>
              </a:rPr>
              <a:t>Structural vs. Functional</a:t>
            </a:r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ambria Math" pitchFamily="18" charset="0"/>
                <a:ea typeface="Cambria Math" pitchFamily="18" charset="0"/>
              </a:rPr>
              <a:t>The structural:  "how many friends, colleagues, family relationships" you have. 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ambria Math" pitchFamily="18" charset="0"/>
                <a:ea typeface="Cambria Math" pitchFamily="18" charset="0"/>
              </a:rPr>
              <a:t>The functional aspect would refer to what these do. 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ambria Math" pitchFamily="18" charset="0"/>
                <a:ea typeface="Cambria Math" pitchFamily="18" charset="0"/>
              </a:rPr>
              <a:t>In essence </a:t>
            </a:r>
            <a:r>
              <a:rPr lang="en-US" sz="1400" b="1" dirty="0">
                <a:latin typeface="Cambria Math" pitchFamily="18" charset="0"/>
                <a:ea typeface="Cambria Math" pitchFamily="18" charset="0"/>
              </a:rPr>
              <a:t>you can have lots of friends but not interact with them and this may not be very useful.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ambria Math" pitchFamily="18" charset="0"/>
                <a:ea typeface="Cambria Math" pitchFamily="18" charset="0"/>
              </a:rPr>
              <a:t>A functional view of social support argues that there are specific types of support that are beneficial in specific types of situations. 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Cambria Math" pitchFamily="18" charset="0"/>
                <a:ea typeface="Cambria Math" pitchFamily="18" charset="0"/>
              </a:rPr>
              <a:t>Two types of support can be highlighted: emotional and practical. </a:t>
            </a:r>
            <a:r>
              <a:rPr lang="en-US" sz="1400" b="1" u="sng" dirty="0">
                <a:latin typeface="Cambria Math" pitchFamily="18" charset="0"/>
                <a:ea typeface="Cambria Math" pitchFamily="18" charset="0"/>
              </a:rPr>
              <a:t>Emotional support</a:t>
            </a:r>
            <a:r>
              <a:rPr lang="en-US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refers to the feeling of being loved, cared for and esteemed by others, whereas practical or </a:t>
            </a:r>
            <a:r>
              <a:rPr lang="en-US" sz="1400" b="1" u="sng" dirty="0">
                <a:latin typeface="Cambria Math" pitchFamily="18" charset="0"/>
                <a:ea typeface="Cambria Math" pitchFamily="18" charset="0"/>
              </a:rPr>
              <a:t>Instrumental support</a:t>
            </a:r>
            <a:r>
              <a:rPr lang="en-US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refers to the assistance with tasks. </a:t>
            </a:r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r>
              <a:rPr lang="en-CA" sz="1400" dirty="0">
                <a:latin typeface="Cambria Math" pitchFamily="18" charset="0"/>
                <a:ea typeface="Cambria Math" pitchFamily="18" charset="0"/>
              </a:rPr>
              <a:t>However, for these support elements to have a positive effect on health and well being it appears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3 additional components are needed:</a:t>
            </a:r>
          </a:p>
          <a:p>
            <a:pPr lvl="4"/>
            <a:r>
              <a:rPr lang="en-CA" sz="1400" dirty="0">
                <a:latin typeface="Cambria Math" pitchFamily="18" charset="0"/>
                <a:ea typeface="Cambria Math" pitchFamily="18" charset="0"/>
              </a:rPr>
              <a:t>Social Networks- previously defined.</a:t>
            </a:r>
          </a:p>
          <a:p>
            <a:pPr lvl="4"/>
            <a:r>
              <a:rPr lang="en-CA" sz="1400" dirty="0">
                <a:latin typeface="Cambria Math" pitchFamily="18" charset="0"/>
                <a:ea typeface="Cambria Math" pitchFamily="18" charset="0"/>
              </a:rPr>
              <a:t>Social </a:t>
            </a:r>
            <a:r>
              <a:rPr lang="en-CA" sz="1400" dirty="0" err="1">
                <a:latin typeface="Cambria Math" pitchFamily="18" charset="0"/>
                <a:ea typeface="Cambria Math" pitchFamily="18" charset="0"/>
              </a:rPr>
              <a:t>Embeddedness</a:t>
            </a:r>
            <a:r>
              <a:rPr lang="en-CA" sz="1400" dirty="0">
                <a:latin typeface="Cambria Math" pitchFamily="18" charset="0"/>
                <a:ea typeface="Cambria Math" pitchFamily="18" charset="0"/>
              </a:rPr>
              <a:t>- the connectedness one has with others within their social network (how deep or strong the relationship is).</a:t>
            </a:r>
          </a:p>
          <a:p>
            <a:pPr lvl="4"/>
            <a:r>
              <a:rPr lang="en-CA" sz="1400" dirty="0">
                <a:latin typeface="Cambria Math" pitchFamily="18" charset="0"/>
                <a:ea typeface="Cambria Math" pitchFamily="18" charset="0"/>
              </a:rPr>
              <a:t>Social Climate- the personality of the environment (is it a supportive type of environment).</a:t>
            </a:r>
          </a:p>
          <a:p>
            <a:r>
              <a:rPr lang="en-CA" sz="1400" dirty="0">
                <a:latin typeface="Cambria Math" pitchFamily="18" charset="0"/>
                <a:ea typeface="Cambria Math" pitchFamily="18" charset="0"/>
              </a:rPr>
              <a:t>It is important to note that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large social networks does not mean this large network will provide large amounts of support.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CA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0298" y="214290"/>
            <a:ext cx="6443650" cy="981456"/>
          </a:xfrm>
          <a:prstGeom prst="rect">
            <a:avLst/>
          </a:prstGeom>
          <a:noFill/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CONT…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TYPES OF SOCIAL SUPPORT 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75542"/>
          </a:xfrm>
        </p:spPr>
        <p:txBody>
          <a:bodyPr>
            <a:noAutofit/>
          </a:bodyPr>
          <a:lstStyle/>
          <a:p>
            <a:pPr lvl="0" algn="r"/>
            <a:r>
              <a:rPr lang="en-CA" sz="4000" dirty="0">
                <a:solidFill>
                  <a:schemeClr val="tx1"/>
                </a:solidFill>
                <a:latin typeface="Cooper Black" pitchFamily="18" charset="0"/>
              </a:rPr>
              <a:t>CONT…</a:t>
            </a:r>
            <a:r>
              <a:rPr lang="en-CA" sz="2000" dirty="0">
                <a:solidFill>
                  <a:schemeClr val="tx1"/>
                </a:solidFill>
                <a:latin typeface="Cooper Black" pitchFamily="18" charset="0"/>
              </a:rPr>
              <a:t>TYPES OF SOCIAL SUPPORT </a:t>
            </a:r>
            <a:br>
              <a:rPr lang="en-CA" sz="4000" dirty="0">
                <a:solidFill>
                  <a:schemeClr val="tx1"/>
                </a:solidFill>
                <a:latin typeface="Cooper Black" pitchFamily="18" charset="0"/>
              </a:rPr>
            </a:br>
            <a:endParaRPr lang="en-MY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2857520"/>
          </a:xfrm>
        </p:spPr>
        <p:txBody>
          <a:bodyPr>
            <a:normAutofit/>
          </a:bodyPr>
          <a:lstStyle/>
          <a:p>
            <a:r>
              <a:rPr lang="en-CA" sz="1400" dirty="0">
                <a:latin typeface="Cambria Math" pitchFamily="18" charset="0"/>
                <a:ea typeface="Cambria Math" pitchFamily="18" charset="0"/>
              </a:rPr>
              <a:t>They also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enable an exchange of reciprocal supportive actions</a:t>
            </a:r>
            <a:r>
              <a:rPr lang="en-CA" sz="1400" dirty="0">
                <a:latin typeface="Cambria Math" pitchFamily="18" charset="0"/>
                <a:ea typeface="Cambria Math" pitchFamily="18" charset="0"/>
              </a:rPr>
              <a:t>. This may further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increase one’s level of perceived support </a:t>
            </a:r>
            <a:r>
              <a:rPr lang="en-CA" sz="1400" dirty="0">
                <a:latin typeface="Cambria Math" pitchFamily="18" charset="0"/>
                <a:ea typeface="Cambria Math" pitchFamily="18" charset="0"/>
              </a:rPr>
              <a:t>– the sense that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one belongs to a social group </a:t>
            </a:r>
            <a:r>
              <a:rPr lang="en-CA" sz="1400" dirty="0">
                <a:latin typeface="Cambria Math" pitchFamily="18" charset="0"/>
                <a:ea typeface="Cambria Math" pitchFamily="18" charset="0"/>
              </a:rPr>
              <a:t>and that help will be there if and when it is needed.</a:t>
            </a:r>
          </a:p>
          <a:p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Perceived vs. Received Support</a:t>
            </a:r>
          </a:p>
          <a:p>
            <a:pPr lvl="1"/>
            <a:r>
              <a:rPr lang="en-MY" sz="1400" b="1" dirty="0">
                <a:latin typeface="Cambria Math" pitchFamily="18" charset="0"/>
                <a:ea typeface="Cambria Math" pitchFamily="18" charset="0"/>
              </a:rPr>
              <a:t>Perceived support </a:t>
            </a:r>
            <a:r>
              <a:rPr lang="en-MY" sz="1400" dirty="0">
                <a:latin typeface="Cambria Math" pitchFamily="18" charset="0"/>
                <a:ea typeface="Cambria Math" pitchFamily="18" charset="0"/>
              </a:rPr>
              <a:t>refers to </a:t>
            </a:r>
            <a:r>
              <a:rPr lang="en-MY" sz="1400" b="1" dirty="0">
                <a:latin typeface="Cambria Math" pitchFamily="18" charset="0"/>
                <a:ea typeface="Cambria Math" pitchFamily="18" charset="0"/>
              </a:rPr>
              <a:t>how individuals perceive  friends, family members and others as sources available </a:t>
            </a:r>
            <a:r>
              <a:rPr lang="en-MY" sz="1400" dirty="0">
                <a:latin typeface="Cambria Math" pitchFamily="18" charset="0"/>
                <a:ea typeface="Cambria Math" pitchFamily="18" charset="0"/>
              </a:rPr>
              <a:t>to provide material, psychological and overall support during times of need.</a:t>
            </a:r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Received support </a:t>
            </a:r>
            <a:r>
              <a:rPr lang="en-CA" sz="1400" dirty="0">
                <a:latin typeface="Cambria Math" pitchFamily="18" charset="0"/>
                <a:ea typeface="Cambria Math" pitchFamily="18" charset="0"/>
              </a:rPr>
              <a:t>refers to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support transactions or actions that actually occur </a:t>
            </a:r>
            <a:r>
              <a:rPr lang="en-MY" sz="1400" dirty="0">
                <a:latin typeface="Cambria Math" pitchFamily="18" charset="0"/>
                <a:ea typeface="Cambria Math" pitchFamily="18" charset="0"/>
              </a:rPr>
              <a:t>(e.g., advice or reassurance) offered by providers during times of need.</a:t>
            </a:r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sz="1400" dirty="0">
                <a:latin typeface="Cambria Math" pitchFamily="18" charset="0"/>
                <a:ea typeface="Cambria Math" pitchFamily="18" charset="0"/>
              </a:rPr>
              <a:t>Thus, the </a:t>
            </a:r>
            <a:r>
              <a:rPr lang="en-US" sz="1400" b="1" dirty="0">
                <a:latin typeface="Cambria Math" pitchFamily="18" charset="0"/>
                <a:ea typeface="Cambria Math" pitchFamily="18" charset="0"/>
              </a:rPr>
              <a:t>actual support received cannot be objectively observed and counted; 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rather the </a:t>
            </a:r>
            <a:r>
              <a:rPr lang="en-US" sz="1400" b="1" dirty="0">
                <a:latin typeface="Cambria Math" pitchFamily="18" charset="0"/>
                <a:ea typeface="Cambria Math" pitchFamily="18" charset="0"/>
              </a:rPr>
              <a:t>recipient has to be asked how it was perceived. </a:t>
            </a:r>
          </a:p>
          <a:p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endParaRPr lang="en-MY" sz="1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bmjopen-2019-July-9-7--F1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429132"/>
            <a:ext cx="4071966" cy="2250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8358246" cy="407196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lvl="0" algn="r"/>
            <a:r>
              <a:rPr lang="en-CA" sz="4000" dirty="0">
                <a:solidFill>
                  <a:schemeClr val="tx1"/>
                </a:solidFill>
                <a:latin typeface="Cooper Black" pitchFamily="18" charset="0"/>
              </a:rPr>
              <a:t>CONT…</a:t>
            </a:r>
            <a:r>
              <a:rPr lang="en-CA" sz="2000" dirty="0">
                <a:solidFill>
                  <a:schemeClr val="tx1"/>
                </a:solidFill>
                <a:latin typeface="Cooper Black" pitchFamily="18" charset="0"/>
              </a:rPr>
              <a:t>TYPES OF SOCIAL SUPPORT </a:t>
            </a:r>
            <a:br>
              <a:rPr lang="en-CA" sz="4000" dirty="0">
                <a:solidFill>
                  <a:schemeClr val="tx1"/>
                </a:solidFill>
                <a:latin typeface="Cooper Black" pitchFamily="18" charset="0"/>
              </a:rPr>
            </a:br>
            <a:endParaRPr lang="en-MY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CA" sz="4000" dirty="0">
                <a:latin typeface="Cooper Black" pitchFamily="18" charset="0"/>
              </a:rPr>
              <a:t> Social Support and Health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00175"/>
            <a:ext cx="8501121" cy="18573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-"/>
            </a:pPr>
            <a:r>
              <a:rPr lang="en-CA" sz="1400" dirty="0">
                <a:latin typeface="Cambria Math" pitchFamily="18" charset="0"/>
                <a:ea typeface="Cambria Math" pitchFamily="18" charset="0"/>
              </a:rPr>
              <a:t>There is very little doubt that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social support </a:t>
            </a:r>
            <a:r>
              <a:rPr lang="en-CA" sz="1400" dirty="0">
                <a:latin typeface="Cambria Math" pitchFamily="18" charset="0"/>
                <a:ea typeface="Cambria Math" pitchFamily="18" charset="0"/>
              </a:rPr>
              <a:t>and social ties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have positive influences on health</a:t>
            </a:r>
            <a:r>
              <a:rPr lang="en-CA" sz="1400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CA" sz="1400" dirty="0">
                <a:latin typeface="Cambria Math" pitchFamily="18" charset="0"/>
                <a:ea typeface="Cambria Math" pitchFamily="18" charset="0"/>
              </a:rPr>
              <a:t>The earliest indications that social support and social interaction was related to health was shown by Durkheim’s suicide studies:</a:t>
            </a:r>
          </a:p>
          <a:p>
            <a:pPr lvl="2" eaLnBrk="1" hangingPunct="1">
              <a:buFontTx/>
              <a:buChar char="-"/>
            </a:pPr>
            <a:r>
              <a:rPr lang="en-CA" sz="1400" dirty="0">
                <a:latin typeface="Cambria Math" pitchFamily="18" charset="0"/>
                <a:ea typeface="Cambria Math" pitchFamily="18" charset="0"/>
              </a:rPr>
              <a:t>He found that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being integrated into a society appeared to be critical </a:t>
            </a:r>
            <a:r>
              <a:rPr lang="en-CA" sz="1400" dirty="0">
                <a:latin typeface="Cambria Math" pitchFamily="18" charset="0"/>
                <a:ea typeface="Cambria Math" pitchFamily="18" charset="0"/>
              </a:rPr>
              <a:t>to health and well-being individuals who lacked these social ties were likely to be </a:t>
            </a:r>
            <a:r>
              <a:rPr lang="en-CA" sz="1400" b="1" dirty="0">
                <a:latin typeface="Cambria Math" pitchFamily="18" charset="0"/>
                <a:ea typeface="Cambria Math" pitchFamily="18" charset="0"/>
              </a:rPr>
              <a:t>isolated, lonely and in an extreme state of anomie. </a:t>
            </a:r>
          </a:p>
          <a:p>
            <a:pPr lvl="2" eaLnBrk="1" hangingPunct="1">
              <a:buFontTx/>
              <a:buChar char="-"/>
            </a:pPr>
            <a:r>
              <a:rPr lang="en-CA" sz="1400" dirty="0">
                <a:latin typeface="Cambria Math" pitchFamily="18" charset="0"/>
                <a:ea typeface="Cambria Math" pitchFamily="18" charset="0"/>
              </a:rPr>
              <a:t>All of which increased the risk of suicide and premature death – a trend that social epidemiologists would confirm.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3357562"/>
            <a:ext cx="5715040" cy="571496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Effects of Social Support on Health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4000504"/>
            <a:ext cx="8572560" cy="2357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Studies have shown social support has many positive effects on health and well-being, including:</a:t>
            </a:r>
          </a:p>
          <a:p>
            <a:pPr marL="82296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Reduced risk of death due to heart attack or other circulatory diseases </a:t>
            </a:r>
          </a:p>
          <a:p>
            <a:pPr marL="1097280" marR="0" lvl="3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Men who never married, or live alone, had a higher risk of heart disease.</a:t>
            </a:r>
          </a:p>
          <a:p>
            <a:pPr marL="82296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Reduced risk of cancers.</a:t>
            </a:r>
          </a:p>
          <a:p>
            <a:pPr marL="82296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Faster recovery.</a:t>
            </a:r>
          </a:p>
          <a:p>
            <a:pPr marL="82296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Fewer complications during pregnancy.</a:t>
            </a:r>
          </a:p>
          <a:p>
            <a:pPr marL="82296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Keeping patients in medical treatment and increasing compliance with prescribed medications.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Increased levels of self-worth and esteem.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Facilitates coping and adaptation to change.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Reduced anxiety levels.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Overall, increased life satisfaction.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0961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sz="4400" dirty="0">
                <a:latin typeface="Cooper Black" pitchFamily="18" charset="0"/>
              </a:rPr>
              <a:t>How Support Works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643470"/>
          </a:xfrm>
        </p:spPr>
        <p:txBody>
          <a:bodyPr>
            <a:noAutofit/>
          </a:bodyPr>
          <a:lstStyle/>
          <a:p>
            <a:pPr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There are many hypotheses on how social support may promote health.</a:t>
            </a:r>
          </a:p>
          <a:p>
            <a:pPr lvl="1" eaLnBrk="1" hangingPunct="1"/>
            <a:r>
              <a:rPr lang="en-CA" sz="1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One is that social support may have </a:t>
            </a:r>
            <a:r>
              <a:rPr lang="en-CA" sz="1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some effect on  </a:t>
            </a:r>
            <a:r>
              <a:rPr lang="en-CA" sz="1400" b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neuroendocrine</a:t>
            </a:r>
            <a:r>
              <a:rPr lang="en-CA" sz="1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pathways </a:t>
            </a:r>
            <a:r>
              <a:rPr lang="en-CA" sz="1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- possibly through stress reduction. </a:t>
            </a:r>
          </a:p>
          <a:p>
            <a:pPr lvl="1" eaLnBrk="1" hangingPunct="1"/>
            <a:r>
              <a:rPr lang="en-CA" sz="1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Or through </a:t>
            </a:r>
            <a:r>
              <a:rPr lang="en-CA" sz="1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promoting compliant behaviours in patients</a:t>
            </a:r>
            <a:r>
              <a:rPr lang="en-CA" sz="1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, causing them to more diligent with the treatment and medication regimes - by being good patients</a:t>
            </a:r>
          </a:p>
          <a:p>
            <a:pPr lvl="1" eaLnBrk="1" hangingPunct="1"/>
            <a:endParaRPr lang="en-CA" sz="1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CA" sz="1400" dirty="0">
                <a:latin typeface="Cambria Math" pitchFamily="18" charset="0"/>
                <a:ea typeface="Cambria Math" pitchFamily="18" charset="0"/>
              </a:rPr>
              <a:t>However, many studies suggest that support may not contribute directly  to health outcomes, but rather “buffer” or protect health during times of high stress </a:t>
            </a:r>
          </a:p>
          <a:p>
            <a:pPr lvl="2"/>
            <a:r>
              <a:rPr lang="en-CA" sz="1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 study conducted be Cohen and Wills found </a:t>
            </a:r>
            <a:r>
              <a:rPr lang="en-CA" sz="1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 relationship between social support and psychological well-being only in the presence of stress.</a:t>
            </a:r>
          </a:p>
          <a:p>
            <a:pPr lvl="2"/>
            <a:r>
              <a:rPr lang="en-CA" sz="1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It is believed that </a:t>
            </a:r>
            <a:r>
              <a:rPr lang="en-CA" sz="1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social support increases one’s level of psychological well-being</a:t>
            </a:r>
            <a:r>
              <a:rPr lang="en-CA" sz="1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by allowing individuals to feel like that have better control over their stress.</a:t>
            </a:r>
          </a:p>
          <a:p>
            <a:pPr lvl="2"/>
            <a:r>
              <a:rPr lang="en-CA" sz="1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Social support may be a primary coping mechanism. </a:t>
            </a:r>
          </a:p>
          <a:p>
            <a:pPr lvl="2"/>
            <a:endParaRPr lang="en-CA" sz="1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CA" sz="1400" dirty="0">
                <a:latin typeface="Cambria Math" pitchFamily="18" charset="0"/>
                <a:ea typeface="Cambria Math" pitchFamily="18" charset="0"/>
              </a:rPr>
              <a:t>Social networks may also influence health more directly by providing access to information needed in making decisions regarding health issues.</a:t>
            </a:r>
          </a:p>
          <a:p>
            <a:r>
              <a:rPr lang="en-CA" sz="1400" dirty="0">
                <a:latin typeface="Cambria Math" pitchFamily="18" charset="0"/>
                <a:ea typeface="Cambria Math" pitchFamily="18" charset="0"/>
              </a:rPr>
              <a:t>In addition, information support may come with some form of advice, especially where information is coming from friends or family members who have been through the same or a similar situation.</a:t>
            </a:r>
          </a:p>
          <a:p>
            <a:pPr lvl="2">
              <a:buNone/>
            </a:pPr>
            <a:endParaRPr lang="en-CA" sz="1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lvl="1" eaLnBrk="1" hangingPunct="1">
              <a:buNone/>
            </a:pPr>
            <a:endParaRPr lang="en-CA" sz="1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lvl="2" eaLnBrk="1" hangingPunct="1">
              <a:buFont typeface="Wingdings 2" pitchFamily="18" charset="2"/>
              <a:buNone/>
            </a:pPr>
            <a:endParaRPr lang="en-CA" sz="1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1604" y="642918"/>
            <a:ext cx="6529371" cy="415498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THE END</a:t>
            </a:r>
          </a:p>
          <a:p>
            <a:pPr algn="ctr"/>
            <a:r>
              <a:rPr lang="en-US" sz="88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C00000"/>
                </a:solidFill>
              </a:rPr>
              <a:t>THANK YOU </a:t>
            </a:r>
            <a:r>
              <a:rPr lang="en-US" sz="88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en-US" sz="8800" b="1" cap="none" spc="0" dirty="0">
              <a:ln w="10541" cmpd="sng">
                <a:solidFill>
                  <a:srgbClr val="00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7" name="Picture 6" descr="GettyImages-826221008-609x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072074"/>
            <a:ext cx="2379282" cy="16369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29322" y="857232"/>
            <a:ext cx="2643206" cy="10715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EXTERNAL </a:t>
            </a:r>
            <a:b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STRESSORS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215074" y="3143248"/>
            <a:ext cx="2143140" cy="1857388"/>
          </a:xfrm>
          <a:prstGeom prst="rect">
            <a:avLst/>
          </a:prstGeom>
          <a:noFill/>
          <a:ln/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</a:rPr>
              <a:t> Physical Environment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en-GB" sz="1400" b="1" dirty="0">
                <a:solidFill>
                  <a:srgbClr val="002060"/>
                </a:solidFill>
                <a:latin typeface="Berlin Sans FB Demi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</a:rPr>
              <a:t>Social Interaction</a:t>
            </a:r>
            <a:endParaRPr lang="en-GB" sz="1400" b="1" baseline="0" dirty="0">
              <a:solidFill>
                <a:srgbClr val="002060"/>
              </a:solidFill>
              <a:latin typeface="Berlin Sans FB Dem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</a:rPr>
              <a:t>Organisational</a:t>
            </a:r>
            <a:endParaRPr lang="en-GB" sz="1400" b="1" dirty="0">
              <a:solidFill>
                <a:srgbClr val="002060"/>
              </a:solidFill>
              <a:latin typeface="Berlin Sans FB Dem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</a:rPr>
              <a:t>Major Life Events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en-GB" sz="1400" b="1" dirty="0">
                <a:solidFill>
                  <a:srgbClr val="002060"/>
                </a:solidFill>
                <a:latin typeface="Berlin Sans FB Demi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</a:rPr>
              <a:t>Daily Hassles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8992" y="4714884"/>
            <a:ext cx="2214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2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External stressors</a:t>
            </a:r>
            <a:r>
              <a:rPr lang="en-MY" sz="1200" dirty="0">
                <a:latin typeface="Cambria" pitchFamily="18" charset="0"/>
                <a:ea typeface="Cambria" pitchFamily="18" charset="0"/>
                <a:cs typeface="Arial" pitchFamily="34" charset="0"/>
              </a:rPr>
              <a:t> come from </a:t>
            </a:r>
            <a:r>
              <a:rPr lang="en-MY" sz="12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external factors</a:t>
            </a:r>
            <a:r>
              <a:rPr lang="en-MY" sz="1200" dirty="0">
                <a:latin typeface="Cambria" pitchFamily="18" charset="0"/>
                <a:ea typeface="Cambria" pitchFamily="18" charset="0"/>
                <a:cs typeface="Arial" pitchFamily="34" charset="0"/>
              </a:rPr>
              <a:t>, which are </a:t>
            </a:r>
            <a:r>
              <a:rPr lang="en-MY" sz="12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forces</a:t>
            </a:r>
            <a:r>
              <a:rPr lang="en-MY" sz="1200" dirty="0">
                <a:latin typeface="Cambria" pitchFamily="18" charset="0"/>
                <a:ea typeface="Cambria" pitchFamily="18" charset="0"/>
                <a:cs typeface="Arial" pitchFamily="34" charset="0"/>
              </a:rPr>
              <a:t> that you can't easily control and can have physical and psychological effects.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466544" y="2605366"/>
            <a:ext cx="1070776" cy="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752956" y="2605366"/>
            <a:ext cx="1070776" cy="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857224" y="3143248"/>
            <a:ext cx="2357454" cy="1500198"/>
          </a:xfrm>
          <a:prstGeom prst="rect">
            <a:avLst/>
          </a:prstGeom>
          <a:noFill/>
          <a:ln/>
        </p:spPr>
        <p:txBody>
          <a:bodyPr vert="horz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 External coping resources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 Family characteristic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 Environment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 Support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erlin Sans FB Demi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2000232" y="4929198"/>
            <a:ext cx="5286412" cy="1071570"/>
          </a:xfrm>
          <a:prstGeom prst="curvedUpArrow">
            <a:avLst>
              <a:gd name="adj1" fmla="val 33255"/>
              <a:gd name="adj2" fmla="val 101844"/>
              <a:gd name="adj3" fmla="val 30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2786082" cy="107157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Berlin Sans FB Demi" pitchFamily="34" charset="0"/>
              </a:rPr>
              <a:t>EXTERNAL </a:t>
            </a:r>
            <a:br>
              <a:rPr lang="en-US" sz="3200" b="1" dirty="0">
                <a:solidFill>
                  <a:srgbClr val="C00000"/>
                </a:solidFill>
                <a:latin typeface="Berlin Sans FB Demi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Berlin Sans FB Demi" pitchFamily="34" charset="0"/>
              </a:rPr>
              <a:t>FACTORS</a:t>
            </a:r>
          </a:p>
        </p:txBody>
      </p:sp>
      <p:pic>
        <p:nvPicPr>
          <p:cNvPr id="4" name="Picture 3" descr="q111052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28604"/>
            <a:ext cx="1569503" cy="1553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6615130" cy="79690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Berlin Sans FB Demi" pitchFamily="34" charset="0"/>
              </a:rPr>
              <a:t>EXTERNAL STRESSORS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00496" y="1214422"/>
            <a:ext cx="3000396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1200" b="1" dirty="0">
                <a:latin typeface="Cambria" pitchFamily="18" charset="0"/>
                <a:ea typeface="Cambria" pitchFamily="18" charset="0"/>
              </a:rPr>
              <a:t>PHYSICAL ENVIRONMENT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>
                <a:latin typeface="Cambria" pitchFamily="18" charset="0"/>
                <a:ea typeface="Cambria" pitchFamily="18" charset="0"/>
              </a:rPr>
              <a:t>Noise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>
                <a:latin typeface="Cambria" pitchFamily="18" charset="0"/>
                <a:ea typeface="Cambria" pitchFamily="18" charset="0"/>
              </a:rPr>
              <a:t>Bright lights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>
                <a:latin typeface="Cambria" pitchFamily="18" charset="0"/>
                <a:ea typeface="Cambria" pitchFamily="18" charset="0"/>
              </a:rPr>
              <a:t>Heat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>
                <a:latin typeface="Cambria" pitchFamily="18" charset="0"/>
                <a:ea typeface="Cambria" pitchFamily="18" charset="0"/>
              </a:rPr>
              <a:t>Confined spaces</a:t>
            </a:r>
          </a:p>
          <a:p>
            <a:pPr lvl="1">
              <a:buFont typeface="Wingdings" pitchFamily="2" charset="2"/>
              <a:buChar char="v"/>
            </a:pPr>
            <a:endParaRPr lang="en-GB" sz="1200" b="1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1200" b="1" dirty="0">
                <a:latin typeface="Cambria" pitchFamily="18" charset="0"/>
                <a:ea typeface="Cambria" pitchFamily="18" charset="0"/>
              </a:rPr>
              <a:t>SOCIAL INTERACTION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/>
              <a:t>Rudeness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/>
              <a:t>Bossiness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/>
              <a:t>Aggressiveness by others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/>
              <a:t>Bullying</a:t>
            </a:r>
          </a:p>
          <a:p>
            <a:pPr lvl="1">
              <a:buFont typeface="Wingdings" pitchFamily="2" charset="2"/>
              <a:buChar char="v"/>
            </a:pPr>
            <a:endParaRPr lang="en-GB" sz="1200" b="1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1200" b="1" dirty="0">
                <a:latin typeface="Cambria" pitchFamily="18" charset="0"/>
                <a:ea typeface="Cambria" pitchFamily="18" charset="0"/>
              </a:rPr>
              <a:t>ORGANISATIONAL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/>
              <a:t>Rules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/>
              <a:t>Regulations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/>
              <a:t>“Red - Tape”</a:t>
            </a:r>
          </a:p>
          <a:p>
            <a:pPr lvl="1">
              <a:buFont typeface="Wingdings" pitchFamily="2" charset="2"/>
              <a:buChar char="q"/>
            </a:pPr>
            <a:r>
              <a:rPr lang="en-GB" sz="1200" dirty="0"/>
              <a:t>Deadlines</a:t>
            </a:r>
          </a:p>
          <a:p>
            <a:pPr>
              <a:buFont typeface="Wingdings" pitchFamily="2" charset="2"/>
              <a:buChar char="v"/>
            </a:pPr>
            <a:endParaRPr lang="en-GB" sz="1200" b="1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1200" b="1" dirty="0">
                <a:latin typeface="Cambria" pitchFamily="18" charset="0"/>
                <a:ea typeface="Cambria" pitchFamily="18" charset="0"/>
              </a:rPr>
              <a:t>MAJOR LIFE EVENTS</a:t>
            </a:r>
          </a:p>
          <a:p>
            <a:pPr lvl="1">
              <a:buFont typeface="Wingdings" pitchFamily="2" charset="2"/>
              <a:buChar char="v"/>
            </a:pPr>
            <a:r>
              <a:rPr lang="en-GB" sz="1000" b="1" dirty="0">
                <a:latin typeface="Cambria" pitchFamily="18" charset="0"/>
                <a:ea typeface="Cambria" pitchFamily="18" charset="0"/>
              </a:rPr>
              <a:t>Job loss</a:t>
            </a:r>
          </a:p>
          <a:p>
            <a:pPr lvl="1">
              <a:buFont typeface="Wingdings" pitchFamily="2" charset="2"/>
              <a:buChar char="v"/>
            </a:pPr>
            <a:r>
              <a:rPr lang="en-GB" sz="1000" b="1" dirty="0">
                <a:latin typeface="Cambria" pitchFamily="18" charset="0"/>
                <a:ea typeface="Cambria" pitchFamily="18" charset="0"/>
              </a:rPr>
              <a:t>Loss of a loved one </a:t>
            </a:r>
          </a:p>
          <a:p>
            <a:pPr lvl="1">
              <a:buFont typeface="Wingdings" pitchFamily="2" charset="2"/>
              <a:buChar char="v"/>
            </a:pPr>
            <a:r>
              <a:rPr lang="en-GB" sz="1000" b="1" dirty="0">
                <a:latin typeface="Cambria" pitchFamily="18" charset="0"/>
                <a:ea typeface="Cambria" pitchFamily="18" charset="0"/>
              </a:rPr>
              <a:t>Divorce</a:t>
            </a:r>
          </a:p>
          <a:p>
            <a:pPr>
              <a:buNone/>
            </a:pPr>
            <a:endParaRPr lang="en-GB" sz="1200" b="1" dirty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1200" b="1" dirty="0">
                <a:latin typeface="Cambria" pitchFamily="18" charset="0"/>
                <a:ea typeface="Cambria" pitchFamily="18" charset="0"/>
              </a:rPr>
              <a:t>DAILY HASSLES</a:t>
            </a:r>
          </a:p>
          <a:p>
            <a:pPr>
              <a:buFont typeface="Wingdings" pitchFamily="2" charset="2"/>
              <a:buChar char="v"/>
            </a:pPr>
            <a:endParaRPr lang="en-MY" sz="1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6194" name="AutoShape 2" descr="data:image/jpeg;base64,/9j/4AAQSkZJRgABAQAAAQABAAD/2wCEAAkGBxQTERUUEhQVFRQSFxgXFhgXFBcZGBgaGBcXFxYYGBQYHCggGBolGxUXJDEhJiksMC4uGB8zODMsNygtLisBCgoKDg0OGxAQGywkICQsNDA0NDQsLCwsLywtLCwsLCw0LCwsLCwsLCwsLCwsLCwsLCwsLCwsLCwsLCwsLCwsLP/AABEIAOIA3wMBEQACEQEDEQH/xAAcAAABBQEBAQAAAAAAAAAAAAAAAwQFBgcCAQj/xABAEAACAQIEAwYDBgQFAwUBAAABAhEAAwQSITEFQVEGEyIyYXEHgZEUI0JSobFygtHwYpKyweEzovEWJENjcxX/xAAbAQABBQEBAAAAAAAAAAAAAAAAAQIDBAUGB//EADURAAICAQMDAgQFBAICAwEAAAABAgMRBCExBRJBE1EiMmFxFCOBkaEGscHRQvAz4RYkUhX/2gAMAwEAAhEDEQA/ANxoAKACgAoAKACgAoAKACgAoAhOIdq8LazZroZlOUqniOb8umgOnM0yVkVyyWNE5cIc8F41bxIYoGU2yA6uuVlkSsjoQZBFLGSlwNnW4cklThhSPixxjE4fCoMKxtteuFHugAlFCM0LOgZioGY7CecENlLCySVVucsFQ+FXFsUuLWw96/dt3A+cX37wzk7wXFYklfEGUjY5id4NMjPLwTW0KMMmzVKVQoA8mgD2gAoAKACgAoAKACgAoAKACgAoAKACgAoAKACgAoAKACgDwigDL17PXvHZQXe4tuyo+Tu3bMpAHiWQVZtLgiSBvNULapZykaMb44WeS1dluB38OWzPbCXGNxgEJuFmEBWuExlX0Hz62qoOK3Kt1sZvYs9SkBSe2XG8y3bHcB0QqLjXPKCYK5QpBnmDIIrJ1uunXmMI8eXwUNRrrKW/Tjx58EJ2V4lawpLjCiGIRriFywnUKM5PQaAiY5xVejqcv+UNvdEcerW2Y9SOV9DTbF0OqsuoYAj2IkVup5WTSTydXAYMbwY9+VJLLi8cilWCeFSVfvA2VoeCxz5WOYnyqDMDeY6VkaXSxtrXqNxazl77tFmyxxfwrPGwth7lw5ArOLhckA3M6i2CRLHYiMp6+KNYp10JVzjCmbbb88Y8jYS7otzjgsorWIApQObdwNMEGDBgzBG496AOqACgAoAKACgAoAKACgAoAKACgAoAq3bO/ic1q1hiUz5muXMrEIqQ2+UiSRA1n0MyJqexZci/ovw8VOy7fC2XuPeAXWVbaFmcGcpcqWZRJW4WUDzASQRMn3qGcvjx/wBT9inKfqfH24z/AGJygYcXryoMzEKBzJga6D9aAKr2xxTtYG6K7gKp8LNEtmefKNBA0PM9Bl9Ws7aUk8NtGl0utSuy1lJMd8Cxl0hrWdHe1oxZmJHRgQPvAfUggg6masaTUeonCT+KPJX1VPY1OK+GXBIYfCXyp72/rLR3VtV8M+EePNrH986torPHgrfxDxtnD4a3aIPjeQFImF1ZiW31YSTqSZpJ6D8ZBwzgsUdJl1FOtPtS3yR3w44vaa9csZXBcBxnC72zqI6+Kf5abV0r8HB/FlMWzoEun1d/epJsvX2V0JNplyklsjAxJ1OVgfCCddm1JqQqiFrGX1tZ79u0pAJaL3hWJ1JZBAjc60JN7Du3MsR3KgvaW/fxFo2ltfZs5ET4nnMkyxBClzAMAzqRFWHRCMGpcmo9HXVTJWN+pjOPbz/Yu2FW1cyukSkjSQyk6lXXkeoNUnTBzU8boyu54wPKkEKJ8VXuNbs2ldktXC5uhSVa4Vy5LfeA+BCWM8zAE7zFdY4LYn09anLcpvw6wD4PiFsYWVtYkm3etMxZYW21zvV10YFMomfOetMotc9mSaiiMFmLNuqyVAoAKACgAoAKACgAoAKACgAoAKAE71oMIOnMEcqSSysCp4Mz7W9obiXmtWGZRaOVnkklo2DGSoGo3nQ7azv9L6ZV2epZu3wv8nP9S6jYp+nXslyWzsnhw2HVu+xDF/GRdueJSQBG05dJB5gzWXrJfnOOIrG23BqaKLVKllvPuTaYNQwYyzLopYkkdYnYmdSNTVQtlb7SXMPiUZhiEBw/ejLIGZ1AkS28ERp61U1ug/EOKm2sF/T6mzRt/Du0ufYd8E4Fas33ysxZApXxbo6xqAAD4lf6Cmabp1VEu6OcianqFt8e2WMfYsVXyiQ3HeE2b72RetI/iYSygnL3bmAdwM2U/KnRnKPDJqtRbVn05NZDEcJsJibV5bSC6zspbKJ1tOZnrCR7E0vqSx252B6m1w9Nyfb7Z2JmmEJC9qcHavWe6uyxYjIguMmd9lkKZKg6nQgAE8qfCbg8om0+onRPvhz9skFg+xFtLwVL98LY7m6FLgoXDOT4Y08gP81TPUyaeUi/Pq1s0++MW2sZxvuWvHcOW7BJZGEeNGyvAM5c41ynpVVoy08DXH8Ltd2wdruU/wD33Tz0ADOQSTECKZbX6kHF5/TkdXZ6c1LbnzwZ7cxHiKsrtaB/6bsZABjf8LaxI6xqNK5KvVWV2vGcezOrnpa7Kk3hS917mg9n+DYeyoewkd4Acx80HWNdvUDpXWVKPb3R8nLWyl3Yl4JepSIKACgAoAKACgAoAKACgAoAqnbvtkMALSqguXsQWyKWyqqoAXdmAOgzKAOc7iDSSeFkfCDm8EP2J+JS4gtbx3dYa6BnQlslu4k6gZyYddJEmQZGkwJ5CcHF7ly4Xxi3ew9u+ui3VlRuTvtHm2MRuNaG8DBjj+Gd6l5+6UMwDW86qW7xA4VmXURqIBnnIFOlbbGD9OTTwxIU0ysj6kU1lZK12NwGIF37U/eFDmDjXOx2lkOrAa7SZEAVjaCi3v8AVn5Oj6vqtP6foVJbcY4SL0eIWsoY3EAY5QSwEttl1/FOkb1sxi5cLJzcpxjy8DTg3EcI4NvC3bDZSSUtXEaJMklVPMkmaWXdyxzs73lvJBdue0lqzbPc3rH2m2RC581wA7gIvUgSG0jXWBUtFLnJZWwivoqebePZckHhvim0/eYYRG6XdZ9mWIq1Lp0v+LM9dRh5i0RV7t9fOJF5V+7U6WWckeUr5gBEzOxjqajXSX3d7sf28Fd65+r3LOPYV4r8Rbl10K2Wti2Z8GIE6iDvZI0kgeh130jt6ZOeMTax7Etms7msZRaeH/EnCOPvBdtEfmtlwfY2sx+oFI9JauNyzHWVNbvAp2V4/gQWt27hRndmXvlCk5jOUXNm1mATmpb67M90o42DT2V47YyzuSfEeKJYxdpSyKMT589xVGghCkmS5MLA0Pod4owTg5Z4Jp2NTUUuScZoEnQCoyUo3brA38Ui3LIY2bYYkE+eFLd4qRJGmUHczoI8TavS9TVVJqa3fDMnqmnttinDhcoU7H4V7+CutchrjrctW2YeLKFAGZucPzOulVuqafTx1LlXFcblnpl+olp1GyTwnsXLC3g6K6zDgETodROo5GqZdGXH+L/ZrYuG1duguFIspnYSD4svSQB6TSNpLLBLJXuzPxBt4nE/ZbtlsPedO8shnR1vW4JlXTTMADK6xlOpikhOM1mLFlFxeGXOnCBQAUAFABQAUAFABQBS/iJ2KbH93cs3FS9ZV1C3FLWri3Msq8arqo8QnnoaSUcj4TcHlFP4HbsLhrKLhrV3vmdL64hUcWnw5ZWVDGUKAHIMSQPkLWl0tc4TlKWGiprdbZGcEo5TNC7N46y7tbVXFyyqg5lXKiEDKqG2MiqREAATA3im26eVcYzeMPgSnVRtk4pNNFhqAskXwziFrurr94ndW7lybhYBNWzk5zpALxPpT51yg8SWGMhZCazF5RmPxC7U4bEymGTO/le+QQMvNbYOpmILkbSBMyNLR0Wr5nhPx7mZrL6m/h3kvPsZ61vWtCUE+ShGbXA7weG2pU8DZbkquHkUmRDk4Y1E2PQtb4eTSC9wqMCRSiZFDgTFLkQbNw2NQB9Om3yprimmvcerGmm/BonZntEuKvm3iFFtiAyjvCbdxgdRkYaHUELJmD0rn7emehb6yk9/Hg3KNcro9jSWC9XnyqWP4QT9BNKTiHC7eWxaX8ttB9FApE090GBnetLhlZ1fIhYsyvLLLGSQR4lJJ9R6SZqOc4VR7pPCJIRnbJRissi7nHO/uLh+7y954leWjRSwOVkBIIBqhLV16iXoxT33zx+paejnXW7ZNbPHOdyB4Pw65c4x98l4W8AGNkm2+S5cvKe8uG+4AyKHyLbWTOugU1c09HpJ+7Ktk+95NIqwRhQAUAFABQBxduBQWYhVUEkkwABqSSdhQBA8O7aYO+4S3dJzNlVjbuBHMx4XKwROgM68qZ6kc4ySumaWWiw08iG3EbdtrbC7Hdx4pMAAazmG229AFS4jwRWwbHBILaoU+zrb8MhWfO4OkFu+ue8Ak61b0NsK7U5/K+Snr6Zzqaj8yexIdn+FNYUorRiAc9wsSyXsxJDHmOayNQV1zDzM1Wod1ndwvC9kP0unVNePPlhx7jn2bIcWbS4e6rqygsz5oGULoC4IzAgLpprTaodyfbnu2wLdNxks/LvkxPjPFLmIbxEi0rE2rQ0t21k5QtseEEAwW3PMmtyqhRXdLeXlmLbe5PtjtHwhHDJUzIR3bwwNNbAfWsOBTGwHeGt0zIuBwcPSNiodYdKTIHt1NaMgdolAoheGtLkQYY/DAjaQeVD3QLZivA+OX8JmFogo2WbbgsnhnyrmAQkNBI3helVbtJC1PYuU6udf2NS4LxawcMb6G4LWYyGUlkMwRlWdNjpO9YUNLHRJx3x+5uwsepacf9CjIlyx3t8s63BKpsIfyKEEZn1WM0nNtFSSjGyGHumEZSrllbNETwfg9229y5cBZrWQW9c0qNWVTprl0G2tZ2h0k6rZym842X2NDW6qFtUIwWPL+5bbbggEbHatUzDqgBMXlzZcwzDlIn6U3uWcZFwxSnCBQAUAQnbPg5xeCu2ASC2UgAxmyMHyEnk2WPnTZrMdh9Uu2aZmeF4Pez5AjoVgElSqoqmdfygDnWcoSTyzSldFrYt9jtE17EBWutbtFoUImrzoMzbgn0HPlvVKrqbt1CUpYjnbbn7li3pqq0+VHMsb5fH2LRhcDYMOoW5Gzsxuke1xySPrXQtNbMwYyT3TH6qAIAgDYCmilX7W9oPsTi89ougTIhDosu5JZIJzH/poZA0AY8qsU0+rw9/Yr3Xuvlbe5ifGOLXcVeN282Z2/wAqjkiL+FR0+ZkkmtuimNSxExLrp2vMhGIGtTkI8wySKawHKkJqxA/39huarXXwqWZvBIo5BuKoNg59gB/qIrMn1jTLht/oL8K8oecN4itxwiow0Jk5eXsT1H1p2m6jXqJ9kExcJptMsNpRFX8jDw2opBTtLfM0AcXsUikAsoJ2BIBPsDTXZFPDY5Rb8Cd21OtOyN4Gy4cnelQrGuIwkGniHNrit6zHc3XTK2bKGbIToPEkwwgDQ1HZTXPlbktd9le0XsaHwTtI+ORO7tKLlq4hug3QMokeNBEsrLnGsEHTXesbUVTqkopZRu6W2u6Dk3hr6eS4U0eM3wrAk2nyzurAunuFzAqfYxqdCdaAKVxLtjfwmLa1ie6a0x8LIRmQRAYpmJidSG13gmIq5HTqyvMeTbo6ZDU6bvqb71znh/Ykb9gXCGtmZXMhQgMHmUK+GXLKRmJbTKNNZrHtpi4Yxiafgy/jhZh8Yw17MtybCd6trggOqUAoAKAGXGrGexcUGJU6xPqR8xp86hvq9WtwzjJLTZ6dinjOCs4nsyUsd5h5a93WgJiWaJdejBS0DaYNRdO6bpqdTCyfC5/2SdR6lqbtPOuHn+3sJ/D7gzJZa6rvbdzDIyqR4CYzKQGEgzEg7biK3+qalW29qxheV9TC6Xp3XX3Symyx43E3rdtmbusqglrmYoFA1LFGmAAD+I+1Yep9bsxQsyf8fU14dmcz4MQ7Zdonx1/NJ7q2MtoERppLkcmYgEjkIHKuk0WmdVa7/m8nP6zU+pPEeEQ9nDc6ucFTkUIzGOlAhKYNAoliABuToKinJRWWKlkUw2Es3rjeJyY6gCNvDpMA/v61iuGk1lrbbk19SZ4x4Ik4fxNHlBME9JMT8q5fU9qtlGC84RXs+fCRZuBcLNtS5EM4gA7hfXoTvHoK6bpmjlRX3S+ZkyXasD69iMkaEsdgP3J5D+9am1muq0sO6z9vINpLLHGFx4OlxQgOzZpX2JIGX9vWYBp6PrVOol2v4X9RsJRn8p7iMcNkQsOvlB9p1PzAHrSajr2lqn27v7BKcIvDZWsRYLMzEHxMdxrGwB+Qrm+oayNuocoPK8DLbU5YixbCO1vyGB+U6r/l5fKKdperaih85XsxqufnckbfEV/EMh9T4T7N/WDXVaPq1GoWM4fsyaLjP5WdXiW5VqJ5FawRmLwxpwZFuy3E/suLt3XkIJS5AJORhB0GpAYK0D8tQ6mt2V4XKLGlsULMvg1tOP2mcImZy9sXbZQStxSSPC0wI0mYAkVieolZ6b5xk6BVN1equM4IftccWq96twWragSouEkmdNkGpkCJIrO6j60V6lcsJcmZrvViu+EsJFKs9jziO8xKnJYCvcIHnLgEsizpEjRidiBqQa29D1NXaeMmt+Drun/1HGWkhmPxcP2+5o/YrCXLWCspeTJcQMCCQSBnbLqCRtB+dNvadja4MzqFkLNTOcHlNk5URTCgAoAKAEcYQLbkkABWknYCDNAHHDWmzbPVFP8A2igBG/8Ad3VceW6Qjj/FHgeOv4T/AC8lqOdsK8dzxnYVRb4Mr+JHalsS5w9kxh7beIj/AOV1O/8AApGnUidfDW1otMl+ZLnwZGt1Lf5cePJSGuAVpGYLW7mZfDr68vrWXq+q06d4+Z+yJMJLc4sWWB3+n9zWDd1rUzfw7Ib3Lwj17JYhrjEJOhI3/gUDU+sfWpV618VZqp4h+2f0Jor3J7gfDQrd5mzAzkiYAPMk7mNPr8tHR6Cuqbti8p8fYbJpN4RL4PhNsNmgnWQCdF9h/WYp8On6eux2KO7EzvnBMMoVSzbDf/wNzViyxQi5S2SF7SH4gQStxZAf7szHgIZgGPKJJ+g61z3UdNHX+lfW/hzh/bPIjqVmPOP7C6KmY90ALcADTdhuwPMERrzOvqcXrNumdyVPhYfsQ6icc/UUKCsbuKuRO/hgRR9gaI98LBo7w7hUWAaWLCLEjhwvkJX+EwP8ux+YrT0/Ub6doTZYjc1sJJiDIBKsCQpOgIJ01jTcjSBXSdP6xbbZGu1c+SeL7tmsHmPsCK6aLEaJjsB2tFlvs98oLQVzadiFKtOc2y7aZW1idiI1kAZut06X5kUa2h1Df5Ui/wCBdcZaW40Gy4MW+u4+8PMgjyjQHWSYIy4uN1f0Zqaih1ydc/A9fAKLBs2wFXIVXSQNI1HP1606EIwiox4RDGKisLgcYe5mUNESNRMweYkbwaehwpQAUAJ37oRSzGANSaZZZGuLnJ7IWMXJ4XJE4bjNxiCbByN5CrKSfcE1m066+fxOv4XxhlqzTwjt3brnYU43jbYTu7jKoaO8LEBVt/izMTpmAKjnrI0UxqxTlwivCEpyxBNv6DjhHEbV+3msGbakoCFKr4Y8sgSBtpppTpQcNmOupnVLtsWGVDt/2qtJZdELd/IW2YgQ8h7qHmFCOA35o9KdDpsdROuyayk3+69yjdrfSjOEecL+TJhfERsBXQycYLLeEjBWZPAzxQ5xI6TAPz5+21Yuquv1FblD4K158smjFLYcWbhFcl5Kre44NyRToyxJMdGWHkVUm440k7KANAOg6bf3oKu3W3a6xRivsvYc36my4LNwa1FsAgjVtCIPmPKui6dXZXpoxsW6/wBj5LgmLIq4xEK4khkKmRI5CSCNQQOZBANQX1RsrlCXDQ5PwQlqznCk6jzZZlQT4iY568z8q84t118Ifh1J9q29inO6ccwT+g9uDKKz+WVjzDXQy5gQR1BBH1p0oSjLta3HOMoywxVLkzHLTYjkDz9CD86dbCyp9s1hjpqUNpDPEXNaalkalkVtxSxeATG2MtSCP7+nP2qeq51zU14Hxn2yTQxxl3MACAriArroJ5Ajdddt4Mex6+nqNGu7YSXbYuPbP/s0KrYzEftneSCMrDzKeXqOo9a6SixzXxLD8hZDG/gjOJWIq0iPJrXYHtGlzBWh3TWxYHctAlR3aoM875TmE9DM6DNXN6h+lf6Xus/Q6OifqVd/6E7xjjlvDortLKzBfAQSJBIMTqNKr6nUxoipSW2cDb740x7pDXgvGLRY2gw8bO6ToTnY3CpVoKsCWjkQAQTBAWvUV2fK/wDYtd0J/KwxXEXV2CkRmMEhiPCq+HaBuNZ1mszU2ayr1Jxwop5y/bHGC9XGqXbF5yyaw9zMittmAP1E1q0Tc64yflEEl2yaGvG7Jew4AkxIA3kEHT6VX6hV6mnkkskumn2WpkTwewLjMwIzEgucoRwATkUgE7DSY1ieVO02rhqIpQ2UfHlDZ0Spk3Ldvz4wUnjvAHtJiHuK+JLOw7yMzoxHgzayundtmXl4SAN9qq1NpLb/ACb2j1sbJwUcV9vK4Tx/3guXBuGJh7Fu1dW+mUKrMt66bbO3mMW38ALE6sqjWqds++bkYmqud10rPdme/GS8RjbVoQEt4dSgAgDNcuK0DlpbUR6VpdO+VswuocxKFEkTyq9KEbNpcFBScVsOn1g8ht77TXNda13dL0IcLkbKXaseWL4a1Nc+tyJLI5a19TsOvpUsKpTkoxWWPUckhw7hhUhmMEawIjaIJ578q6bQ9M/DtWSfxfwPXbHKRNKxrTYIlcI2mtNFEeMbJ4ioLakEifCxAka766dKx+tXXV0L0c9zaWwNySbjyccOwtsoM1zK50UB/LyVY1Vm6gzqT6VR0/TdHKv07mnY93vvli+lHhrP9zrG8PukZYVgNSQYDgfggnwltuYA51Xp/p506j1M5it0vOSOqiEZ92QsDMWLASQAy5Cm06lWMyQYnoB0rG6vqbrL07K+xrj6kOonJyWVjB0LmpmSQACTzILAGeZKBJo6pqI6iFVufiaw/wBA1MlKMZDLEJJ0rKi8IrReDhlIpyaDIstuRQgSIvFYQllHImT6xrH98ga3+g0Rt1K7vG/7FvTYy2/Bzdskb16AkTN5IviDZtKlQ0svwi4mbWKawxbLiFJUSYFxAW8uwJQNJ/wKNeWf1CrZTRpdPt3cGXjjnDLl6262wneJdEBUVdJzKxc6nwsJIjUGuf1tUra+2HOUXNXVKyvEeciOC7OZ8RmxLAtaCkKshWmWkEkkqGJ5zPIADNDX09dyna8v6cEcNInJTs3f8EriuGOXZlCbkLmnQMBJG416RyFM1ENZLujDt7X4f25yasHUsOWcryS+HTKqgmYAE+wrRpg4Vxi/CIZPLbFKkGiC4YC4bn4ioX5Ak/7/AKVCqYqx2LlrA7vfb2+BPBL4rpmc1yfaLaIR9V/WpUNFsVYDoyHZ1Kn5iP8AelQj+h88drMU17F3S7tcyM1pWeMxW2zAeUAAE5jAGmauh08V6aaSWfY5++cu9xbbx7kIdKfLZMjW7QtaOgHoK87seZNsZZ8zHa3wo/4Onv0qWrTW2R7oRbQsK5NZQ4wF0zmO529B/Wur6foVp4Zl8z/ge9tkTNjFTV9sTA/tPFMYpIYRppoDnEvMIOYlv4dgPmZ+SnrWD13XPT0qEH8Uv7DZz7I5PXAyxAiIjlHSK4RzcfiXJScmt1yI2sRdMDP5diVBJ/jnfltHOtz/AOS3xjFdq25+pN+KW233FWuGSzRLHlsIAAAn2n5msrqXUHrbvUxjbBDdb6kthub6tpMaka6SQYMTv8qry0t0YKxxfa/Pga6ppKWNhQ2YFQ4YzBHYpyKlgh8UeW8QYp2MA1gZsIuq+0nXTclSon02+YHU10/QNXH1FVP9H/guae3MXB8jjEkEV26Hvcg71sTUqEHnZXHmzjbDIuYm4qR1Fw92xHQgNPyqvq4d1Tz4LWjn22rHk3O3YALMN23Ptt8q56FMISc1yzfcm1gQ4gcoFz8hEnohIDmeQA8R/hqTA0dA0oHtACL4tAwUuoY6hSwmPam98c9udxcPkYcT45btXUs73b3kWYG8DM34QTPI+U89KsQ09k65WJbIrz1FcLFW3ux9hLORIJkySTESWYs0CTAkmBJqEnO715UUsxCqNyTAHuaRySWWLGLk8I+buKrOIvkaqb10j2NxiP0ro9Ovyo/Y5vUP82X3GoXrU+CE9zBV0Gq6f0P0rhNZpVVq3XLZN5/Qe4pzTfkVw1wRH1muv0cqXUlQ/hQss5HykcqsSWwxPcksGlRYHZJFGmmMciRwmlNwIGFu5iX/ADHT+EaL+mv8xrzjrOq9fVy9o7L9CrfPM8ewpdu1jS3ZXe7E0amtDRtiXMj1qeuKaJYJNCuFvMknQru6mIIA3BOgMddDHLcbXSuqy0zVMl3Rf8Fim7D7GPcQoUqVGVXEREQ0Zh4fwyM0+wrQ/qHQwVavrjj3x9R+ohmOfKEMSoiT/fQAczXL1UztmoVrLZUjByeENFgTpBBggxIOh5abEH51LqdNbp7PTtWGE4Sg8SGmIbPoo0kS3LQyQOp0jTb9K3ej9JusthdJYinn7lmmpxfcxHEKa71EhCY9yKkQgx4bxBrF63eU62nD+4B1HzEj51HqId9Uo/Qm081C2Mn7n0Lw1MRbsor5LrKozHOczdSCVgn3j3Fc1VGUYJS3Z098oSscoLCzsiEs9tMpui/ZZe618MZozqgBVjofEOfWs2PU8SlGceP9lXp8p6vU/h0sPf8AgYdnuP8A/vLiozNZuqSisMuQjUKFEgDVtuUdKTT6vv1D3ymv2Ok1vTvS0cZOKUovfHnPksT8bZLgFxfAdzkK5TlzDxZiH6abGrs75VuLnjEv8GJGCllLlDNLDpcfMSWZ7hYSVkNlFrKMvjgLyOkkQTpTKo4U1L5m/b/Isnlxa4wUrjuLvpj7r28yukKPAGKrkAG4Mac/U9a7XRVUy0UI2NYf1xuclrLLVrJShyvpnYfWOIXbt3DrfvuvkJJnzZyRKjSdtSIFcL1ZpdS9OEsRTWMcFmu6ydkI2Sfj9y/Yvg6XUZXa4wcanvX1/lBy/pFX7IKcXF8HR1Wyqmpx5R873yEdkU5lRmVT1CkgH5gA109P/jj9jl7v/JL7sQzSakIjq8nMb/vVHX6CGqjvs1wx0ZeHwJd5GvM6R+0HY1k6N29OlKNsW4vyiTsysZHOCxImDp76fqdK169fp7flkv7DXW/BZsIdKnY0dLpUbQ5Mdi4cjEbhSR9NKjnntYq5FMMQFAGwAivJZ/M2/czpP4m2LEA1Exhzc02oW4CLpnUiYJGh6HkfkYqWuXZNMfB9sk/A84baVoJZWKgNlUQATsTqZIPLl7wa7jpfS9LTN2Ql3v8Atk0I1Rhug4s8grz3B6Eag/UCtrUUxuqlXLyh635I3CY0sySOTGOhEKR8sxFcp0DSuvWzjL/iv8kFVfZKR7j1JOZTBO4Oxjb2Pr+hgRv9R6TXrMSziS8j5RjNYkRmFvbj+YemaZH1DfpTujTn6LqnzB9o5rZZ+x1fv6VtJDMld4hek1IhBLBYRrzraQFmukIAIkzpudKj1E+ymUlzgm00FO6EXxlZ+3k+icFbvm2neOqsVGYLbEgxqAcxXf0rmq+7tXdydNb2977OM7fYr9vsaPvWxF8lXBkgwQA4cFnbT8InTrWZDpmZSlOWclbp0bNHqHqE8vf+Rr2c7MRinfLdS1bH3ZuRmcsCA2gEADWCJ1E8xRptF2XOWHhfydHrep+rpYwynJ7vC4wWhOCpMtBBMkBQMzZcoZ2JJYhdOVaEqu/Hc9kYal25wt2SlTDSJxnBA2IGJRit5VyxMI4mYcASdyJ5aGDAqdaiSqdXjOSu9NB2q3ylgWXB2b3d3mtjNCupI8QkSASN4nbaqcqYSkpNboklVCTUmt0Mu0fBlbC3hZtqLuQsmRVViy+JVkbSRHzp06/UXa3gsVWuqfelnH+j57vaaQQRoQRBBGhBB2I6V1KacVjg5VpqT7uTi2tKkI2K3Fpw0b3Toar3yUa5Sl4RLX8yHeEtV583l7EUnl7Epg8RkOTkfL6en9Pn6V0vSNd3/kze/gkz3L6kvh5NbjQ1EhauAaUxiiYtsohRmA8sEaDkDJ5da43Xf05ZK5ypa7X7+CKdKlLKOBddSAwAzaCGJ1iYMgcgfpWZ1Dok9JUrG0xllCjHKY83FYeCqN3JFPSTHrcd8KxEszHYeEfIy36wP5TXb/07pHVS7Jf8n/CL1UeyG/kMa/iromiRCVi0qlmG7fQdY9yJNR16auFkrIreXIkpDHH45VYKQQG2bTLJMZZmQflUsrFBpPyLGDksoYXsSEJyqAAQXO28FoA3Mc/beqGo6hXp7o0Jbt7/AKibNpSOMdiBEVsqIxsr99TM1JgTJO/D3DF+JYcDZWLsegRSf1bKP5qp66SjS8+S5oYuVya8H0DWGbhH8VuGbKZCwuXVBIjw5AboJk662xtQKkSFAgUAFAHAuqWKhhmUAkTqAZgkdDB+lACHDmHdqNolY9VJUgfQ0iASxXGLVsOWYxbBLEKxWV3XPGXNpGWZmklJRTbHQg5yUVyz5/7U4B7OKui4CC7G6s7lLrF1b31IPQhhyroNHZGylNGBra5V3ST9yOt1bKbOs80AIXf21+mtVNZDvonFezJK+R9ngaV5+QcCFy4TToSlGSlF7odF4eSS4TxJgwVzIOgPMHltuK6Pp/VJ22Kq3fPDJk0yXOI8VbjGolLd/SjACWL/AAHo+v8AlYfuRWH/AFBBvRSx7oSeXBgMVyrz5wZQwd3G8JI3gx78ql09LssjD3eB9UO6SQ7s2ggAGwEV6lXBQiox4RoPk4vQakwNGbXYpcCMieJEsDGuxjrBBj9Kra2iV1EoR5a/kfB4GYsyoLEjqOseWeflAB9veq1HTFP07bvnS3CUlnPlEdxG5Mge/wBNa1NRW51SS2bWwyp4kNXv9CY9Z/c6zWJotRrq2vUi3FvHG/3JFBv5sF9+E3DLd+7iQ8yLSBSDBGa5mJB5ENatkVc6qu9KL4NHpUnXJzXJpzXLSgtZvjOskg3e8DRuGUtPtEEactDk3Wxqrc5cI04xcpJITTiJZrPeAA55Ea6MroPYgsB+tZeh6n6jULsKT3X29vuWLtP27w3S5KX21+IL4PHo9thiMLbQpfsp4WR83iuhyPvIXTLMCDMbjX7lnBD6Uu3uwagrSARzpxGQHbbHvZw2dGKDMA7gSVUhoPoM2WfSQCCQQ2Twh9aTlhlW7F9pR35tm3ma5oXNwveaAcjOxYgqwXQeECdhtVeFrb4LNtGI5ye4vH3Im6txXsuIUAhATLXS53zNJ+TaaGsXU6m7v75xknF7e2Pqaum01Xb2QlFqS398+MFzwmPzWldLP3WUaAqWC/4bazMflBnQwCdD0FU1ZBSXDMGyDrk4vwZV8VnW7iLV+22ZLltrSmOdi4c5B5rN4QfQ1rdKujOMkvcyuq0yrcXL2/vuUoNyrXMg5IigBInWmPcethfDGNDty/pXJ9X6d6L9aHyvn6MJpS+ILhE1hojR7niP4l/1Cr3TU3qofcdWvi/Rkjav612rW49cErZxM0YGjy4c1th6aehGoP1ioNRUrK5Qlw0PiRK4vn1rzR1FRx3aH1nEZsoHNl/1An9AaudLoctXBfUdRH4xxcxhJeNkbL7mAW/ePlXf12KbePDLUo4SElxlSoY0JXbk07Ag1vYgAa09ICGxWOkwNzVfVauGmh3SFjDO74GrA7zJ5zt8hXPV9cuVjlJZT8ewvcntjY5tgmRvBroOn3yvpU58sJ4WMGtfDDsqvcDEXCwe6xygGJtAFcrDozFjpuAtZmvmrLkk/lNzp6dVDWPmx/6NCxmCW4oU6KI2jlsPQVm6vSx1NfpybS+nku12OuXciscXx1nBWmxFy21wi6LFu0sSWZ8qSzkAFhDZjAAIA1ktDR0vS0tOMN177j56iyfLMc4rwDGYvEtYtYPF2jeuRnv2yLdtCSWY3QCIgwSPMBpvFXIwwxZ3d0cH0LwPAmxhrNlnNw2baIXbdiqgFj7xUhXHd60GUqwBVgQQRIIIggg7igCi8M7J31uqsJaS3M30us1y5+VEtwO6XbM0kkAqIkmoY1JPJYldlclt4jbyp3oBL2hJgEl1HmTq0iYB/FBqV8EC5HeGKlFKiFYZgIjfXb50JJLYG2+Sk/FbgD38OlyyAThi7MsgEowBcr1IKqY5684BtaXURok5S4wU9bU7K/sYrrNbkZKSUlumYjOrj05sRI7s2Z1oSEbPL22nLb5bVFqqVbTKD8oWDxI431615+1h4BrDwKWkBOv4f3/8H9a6Loekzm9/ZC8R+52WINdG1kamPcNiaTtEyP8A7b4T7Go5x+Fj4vdELBge1edY3IpfMx5w3EZJdjokwPYan9x9a6PpGkhCt6mX6E8I4xjyOsDfPdyd2Ob9AJ+cT861OnVyVWZ8ybYWPc9dqvqKGZYmmKp3aIhhj7hM9KJNRi5PwKll4GAtkanc/wBxXDazVPUWuXjwPlLOy4PGb/io6KJXWKEeWEY5Y64bZZmVFBZnIVQN2ZjAA9ya7muMaKVHwkGHZPCN67P4FsJbspdIP3aWswnKrjZNfwkmA2msDciuX9BfibL8/N/COli2qo1+xY6nEIpcKHu4i3dCXLVwWybbICDKlGzTIYHuxSb5FeMEoqgCBoBsKUQ9oAKACgDm44UEkwAJJPIDUmgBhhL62cKjXTkW3bE5vwgDQH/FED3p0Iym1GK3Yyc4wi5S4RF8F4t//QW7E27SsUIgFnBHNmBCgjdRqOoqfW6N0NQnvlFbS6mOqjLC2zgzLt/2eXC4qFB7q8A1snXUAC4s9ZGb+f3q50yUIVKleOPsUNZQq5Lt4Krdw9aZS4Pbb5RSiCYfWgD1SIjp+3L+/SuE6pp3TqZLw90LZyn7jdJzH3/2FdH0V/8A1kvqySXyr7f5H62/DrWvkiwNc8GjIYFUv0bMODu3iAF1/Dp/T61wer0k6tQ6kuXsPlHMtvIiuJgR7n6kn/eux0lHo0Rr9kLLnYcWsdVrAwcNiQRSYFzsN7O9OY1HGJvaiI31+X/MVW1VMrq/TTxnn7EkJJZyNr+8rvzk7+s/3vWfrOlQsrjCrCwKpKW0jm3aO5/8e1WdHoa9LHPnywcs/DFGv/Dzs0mEAvYhWOKuLKoEZjZQ6eVQSHbmeQMdZy9X1GFt/oJ74z+ht6TRuqvvaLVxXjmHCm3dNwC4rDW1cUwRB8yjrWfq9VVUu2x4yael0ttrzWs4K7wHtJ9nV++acPbMB4MgkwoVYkzvl5AHpVHo1l1s3UviivJr67Qeq4utYm/H9yd4Vx23ex123b8S9zbcXAQUIknSP/0H0Nb8qnGPczJt0c6qlZPbLxjzsWGoioFABQAniL6opd2CqoksxAAHUk7UAlkoHxE4zbxGCnC3lY2rqm5lYhgpV7cxuRmdR01qzo3GVmHubPRq4/ie2xcp4yvJWOIdrLmMZbDwlqAqAmTnEBHdzuSdDyGYnUia0tNBaefqf9wS9W/pyM9DPtfx8/T7Fi7LHiKi2lqyLdlW8WdApaT4ic5DMfboOVP134OXdNzbk+DgtD+Mj2xUcRT38Fl7Q9kreLt5Xd+8gxcMMZI08EZQAYMKB9STXOutepGxPeP/AHBs20RsxkwziNi7YuvZvDLctnKw5dQQeakEEHoRXUVWxsj3IwbapVy7WJpZzVJkiwdNhIoyLgb3QBr8j7f3+5rH6zpfVp748x/sOj8S7Qwo8Z+R/f8ApUXQZZpkvZiv5UPsU4itxDWR1u3mNGAyLvYy0qGsaOus/wB/3rUE6YysVjW62JYzxHB0tual7RjkKCyadgTIoNBSjRJrsU1yHKIkxmmvcetjmaTcUu/w44BdvXBiRaz2rBzKGIUXbimFUMeSnxE8ioGpmKer1EWvTzjPJc0unmvzMZxwbLwt+8trdKBXuqCYOblp4oEiPSsV01xsc4rd+fLNeMpuKUhTiDIEJuKGGgywDmJMKoB0JJIHzolGMlhrI6MnF5TwZx294PcuNatWMLdEBni2QbQJIEtCxmgR5hA5Vc6fGqiL7Ulk6LpGrjBysumvbfn9CN4Zbv8ADpUQt+6qs+gbIoJhRuC2sk7agcta/UNZl9sPA3X6qGtmlH5Y/wAls+H/AGovYm5fsX4ZrIturhcpK3M3hdRoGBXcRIO2msFNjmssx9RSq2sF2qUrBQBR/i9gr93BIcPba73V5bly2m7oqONF3YhmRgADqo6UkllYH1y7ZJme/DrhTYvEZCH7tVuC8xDAhWUqAzFQBck+XlE8qjqUoTUl4L34rsSlF7p5Re+A9i72ExU2zYe0ZPeXLea4umiAZhG/mU8jpWjbqFZD6lrWdUjqqcSypeyfwlyXEujAXVENoHWYnowI8E8jJE6aGJpmIPaAKfxbsnbx9xmxMK1piiPZ8NzKDIW4WzKwghhppmMRJl1F91TeHsN1FNFsVs8+THXV7L5LyNbuDdG3EbwYGYf4hod+ddDXYrIpp7nPW1yrk8rYRxd2dqlSIm8jAzTHvsPO7SkE9IEfrI/vrVfT6WNFknDiX9xZyUor3yKkE1cIjqy2U0mAyd37kihIGxoo1pEOeyJDDKKGIhW8QBSIcyOuPJpw1HPck03tF7jq2lOSwI2O8Jwm5iLgtWFLuQSQv4QN2PQe/OBuQKhtsjFbvBLVXKTylnBvvDeIWlsW8lp7VgIoBKFVtiBCmdQAPxRl03rn5pqTTeToK5d0U0sETj+0wwd3D4Uw2ZkXNI0smVRiBswMA8iFJ0mBLXS5xcvY09L0+d9U7VxFfuydsWO9vd8SYtFktidJEq7kdZzKPQf4qr43yUM7YJGKUQgO03ZdMXDZslwDLmyhgV6MsidzzG9RzqjPklqulXwddk+y9vBK+Ul7l4g3LhAE5RCKFHlVRMDXc60sIKCwhLbXY8snqeRhQAUAFABQBzcUEQedIBBYniTplUHM1vOGJEyBorNHpqdtaxuo9Qlp7oRgs+X9i3RQrItv9PuLl1NprVlme44ILruGbQuziArCZiQYAAGgFa8ZRsjmL2ZW3i/se43s7YvWVs4hWvIjZlNx2LA6wc4IOxI32p9TdXytjbsWvMkv8GWcd7C3jibgwVkm1oQrXEDJI1HjYErMxqdKt6DrNdsXCee6LM7V9Mkpd1eMMpd/Dsjsjgq6MVZTuCNCDW3Camu6JlTjKD7ZBep4wWwjjakYqDEWqEDECdKUaIrvTUPYqLppciYFy2Ya0CDdkg0oCi34FIBOdnuy2JxbrktOLZIzXGGVAvMqzDxmNsoOsTA1qnqdZGEH2PMsbe2S3Ro5zku5YRtnZnBJaw1sIAFKqRoBAIkAxuddSdyTXN6eN0Y/nS7pN5Ogl2ZxBYSJWrA0zDjPZu6hxHhs37l6WVU0dQZCgWipyKsyGBGo1PMXYXQ2WcJG5Rrqfy45cFHnyn+xYrOOvW8LYVsyXNTiCEDMnmJIXUQX56wDNZ980pYi9jNsrr9WXZus7Fj4Xie8tI+ZWkaldp2O37UsXlZK8lh4HVOGhQAUAFABQAUAFAEFdxLzLFiQ4GVVkAkwBoJiDqxMCao1Kdkm5PdZ24FbUVlnIwLO7XVgi5uocqdgCJykNIA/LVeXTY3XSunN7rGF7e2Sz+IcIqCXBKcOZMuVJGXQq3mU7kEH39jIIkEVoUUwpgq4cIryk5PLHdTDRjZP/ubnpas/67//ABSY8hkh+2HZ/DYoBblstfI8DWyFuADclojIJ2aRJAGpFK9RbRFyqWX7e4ydFdu0zKeO9h8XY8QtPdtzo1tSzD+O2slfcSPUbVq6LqavrTtj2S9mZWo6dKuX5b7kVq0JOlaaM9+w6xCGBSZBoaC2ZpUgyj28sUMFyFlJoQMf8K4NfxL5MPbZzME6BV/ic6DTWN42BqG7U11fM9yajTWW/KtiUxfYbHWo7y0ArMFz5wygsYGbJmYCSPw86qT6pVBbp/sXK+lWzeE1+5f+y/w9+yt3jm1eujVS6koD0Vfwn/Hqecbise/U6u6/lKv23yzQo01NUPeXuW5+MW0H3p7px+FyAT0yHZweRHsYOlNnZGCzJlmuqdjxBZGXZbjdq+GS2STbLHVSPAzsUj2ECoqdVXc2oPgs6rQ3aZJ2LkkOK3XhUtELcuHQkSFVYLsR6SB7stTvPgqLGdxTKli2za5VBdjuxgSSSdzAobwsgll4KjjuJnMhyFbmZjbRpJLuAFh7bZfKxlW1lgdKh9XEJR3zL9sE3od04yysL98ls4RghZsqgiQJaNsx1Yj0kmpIR7VginLulkeU8aFABQAUAFABQAUARnFeH94ZgMCMrKQNYOYbkc/X61WshONitr54FwmsSHGDw7LBZtY2Hl6/X1p1Vc1vJ/p4BsVxGFR/OoMag8weqsNVPqKnEGli8LTtbdjljPbLtJygQ65mMtlK5pPJx0pspqPLFjFy4M3xuMxNnGXL9kBvtLFbbKM6sCylVA/PCgEESNfeui0k9HrNJFKW0d37nO6uGr0mrk3HDkabwzDlUDOPvHANwkgnNG0jSBJAA0rAljO3Bvxba3EuL8ON3u2DEG02cJmYI5GwfLrvsdY6HanQscE8eRs6lNpvwRuJ4Tg7ipdbB2WuXiAB3dvMWIJOZ/QKxJ9Oe1Csmtk2K64S5SFeBdm7Vm0Ue1YOZ2bS2p0JJVWYqM8AxJGwFOts75dy9v5GU1uEe177/wADbjHYfCXUIt2bNpz+Jbcf9qMtMlbd2/BNpksKqO7NkFJfsQuJ+H2DfBi4EKXe6D5ke5BOXNqjswipFqtQo/NuRvTadzz2be2fH3F+CfDLC29bxa80yBmKoOnhUyfmSPSlWr1Djicv2WBJ6TTd/dXHC+ryWHiXDLK2rYFpFt2XVoVFHdqrAllAGmwn/Dm3OlVpwU/m3LNdkq/keM7foKcTxVu3cttdYBAlxhJ0zA2wpA5tDNHzpJ2QrWZPBDOcYLMmSF7Eoi5nZVHViFHXc07KHrcr/aPBWcYqqSyMCRauMjBCxjwyYkHT35E61W1WmjfDD5Luh109LZ3R3T5RW+z9+3hMREPrNu476RrytjYZgNSSY6ViUaqvT3duH7Ns29ZXdrKO7K90l/sufAcT32e+VK5jlSfyLtHuxYk+w1yg1u6bUK+Helg57UUOmfY3lkqygiDqDoRVggEsPhUQQihRvp7R+wA9hSJJCtti1KIFABQAUAFABQAUAFABQAUAFAFE7VcTw15ot3vvbcqDrkYHdc2wn82x6xtk9RoVyzB/EjV6fbKl/GvhZ52TJsXD3lq/mfQQhyDnJkiT+3zqn0pSpscZxll7fQt9Vcb4KUJRaX7ltvY9wpK2LrECY+7E/V5/SuhfBgJbjPi/EHNhu5Jt3wMyq6eYjxG2CRlckA+U1Np+x2JWfL5K+p9RVt18orPBu0GIPcZ7CuGclcjQwN0sVYqZgZe8jXY+laF+j06lJQnvH3X+ShTrr2oucOfY0AVlGscX2IUlQCwBgHQExoJ96bJtJ4EecbGe/wDq5zZ7ruhObLGsd3P/AE+s/h9vWsVdVs47N8mT/wD0p4x275NDsk5RmgNAmNpjWPSa24t43NZcbiWJxSLozqpO2on5Kdz8qGKzOMThIv2rRz3bguDKQ3hNudECf/HEajQD2FYFunn68I2Zbb58YMaymXqxjPLef0wXrAW7N7x95bxDo2rBlZUcawigkW4+ugknet/Zm1uiSu2wwKsAykQQRII5gg7ilEM87XcPTDOpDNce8WIViYAHVpzHpvy364l/Tau92SbeTa03UbXBVxSWPJJ9kO1ouuuHuKisQwt5Acv3Y8SkHYgaztofnpaexNdqXBn6ihx+J+S51ZKoUAFABQAUAFABQAUAFABQAUAFAEL2xS82CxCYdHe7ctOiZGRSCykAy7LG/Iz0pHwPhjuWTI0t35CNhsSLkgd19neZgAZbgGTLInOTHtWf6M8mo7a8Zybdw+yUtW0JkoiqT1IUAn9K0I7IyW8tscUogxx2Kt6pcBK6ZjByjYiWGx2PppVG7qFVM+2WfvjZEsKZSWUV3gfAAl+4RiHNuT3SQQVDeJxmOikksPCA0CZEmti7WxuhGCW65fv7GdRonTZKbe3he3uWVOHoOdwzpreut9JbQ+oqqXBlxZ2w1s3bYuXIIzW8zvIJ1ILElCNT0OxGxEV1npwcsZJ9PSrrFByS+rM5fjZ+1m73t3ue+zwHbyZ80ZZjbSK5x3/n9+ds5OvjoI/hFDsj3duM4XOOcmg8Gx74xM7I9m2CYGZgbn5SHEEIBG259B4uh093qx7sYOT1emWns7FJS+xM2rKqIUAVNgqlH492tt3TlwlxLxTMPCdnCvoz5T3alVYZ9tec1UvsaawW6aE95o7+EWEtphLvdKMnf3ES4BBuoh8LN1KlnSeYQVPVnt3Gan5y81KVyr9u+AvibSvaZVuWcxAYMVdWAzIcoLA6CCATOkGaitrU0TUW+nIjfh/2Uu2iuKxcC8UK27Q1FlWiczSc1wgCTy25mkqqUEP1F/fsuC9VMVgoAKACgAoAKACgAoAKACgAoAKACgAoAKACgCPx+AzBmXzGCAdtCPnrlFZms0TsjKVfzc78E9Vqi1ngiLWDuydLijxEgmfEzhyUc+IbQFGgn0qCzUarUU+nKpxl/wDpbbLwsDo1V1z7lPK9vqTfDA2U5iSJ8OaZiBzIBOs7irmgVirffnGds84I7Wm9h2avERV2W2bhcWxmc+ZUTQ5yrBtZMRqY+u1VEq5JzzFc/fYsO6xJQ+Jr77FjwlzMit+YA+/rVmLykyBrcWpwhW7HYXAIqKMOv3c5TmfNDEkoWzSyST4CSNdqb2Rfgk9WfuT+GwyW0CW1VEUQqqAFA6ADQU5bEbeXlitABQAUAFABQAUAFABQAUAFABQAUAFABQAUAFABQAUAFABQAUAFCAKAKTxfDp9uAyrDESIEGd5HOsW6MfxPBeg36RdQK2UUT2lAKACgAoAKACgAoAKACgAoAKACgD//2Q=="/>
          <p:cNvSpPr>
            <a:spLocks noChangeAspect="1" noChangeArrowheads="1"/>
          </p:cNvSpPr>
          <p:nvPr/>
        </p:nvSpPr>
        <p:spPr bwMode="auto">
          <a:xfrm>
            <a:off x="155575" y="-1798638"/>
            <a:ext cx="370522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6" name="AutoShape 4" descr="data:image/jpeg;base64,/9j/4AAQSkZJRgABAQAAAQABAAD/2wCEAAkGBxQTERUUEhQVFRQSFxgXFhgXFBcZGBgaGBcXFxYYGBQYHCggGBolGxUXJDEhJiksMC4uGB8zODMsNygtLisBCgoKDg0OGxAQGywkICQsNDA0NDQsLCwsLywtLCwsLCw0LCwsLCwsLCwsLCwsLCwsLCwsLCwsLCwsLCwsLCwsLP/AABEIAOIA3wMBEQACEQEDEQH/xAAcAAABBQEBAQAAAAAAAAAAAAAAAwQFBgcCAQj/xABAEAACAQIEAwYDBgQFAwUBAAABAhEAAwQSITEFQVEGEyIyYXEHgZEUI0JSobFygtHwYpKyweEzovEWJENjcxX/xAAbAQABBQEBAAAAAAAAAAAAAAAAAQIDBAUGB//EADURAAICAQMDAgQFBAICAwEAAAABAgMRBCExBRJBE1EiMmFxFCOBkaEGscHRQvAz4RYkUhX/2gAMAwEAAhEDEQA/ANxoAKACgAoAKACgAoAKACgAoAhOIdq8LazZroZlOUqniOb8umgOnM0yVkVyyWNE5cIc8F41bxIYoGU2yA6uuVlkSsjoQZBFLGSlwNnW4cklThhSPixxjE4fCoMKxtteuFHugAlFCM0LOgZioGY7CecENlLCySVVucsFQ+FXFsUuLWw96/dt3A+cX37wzk7wXFYklfEGUjY5id4NMjPLwTW0KMMmzVKVQoA8mgD2gAoAKACgAoAKACgAoAKACgAoAKACgAoAKACgAoAKACgDwigDL17PXvHZQXe4tuyo+Tu3bMpAHiWQVZtLgiSBvNULapZykaMb44WeS1dluB38OWzPbCXGNxgEJuFmEBWuExlX0Hz62qoOK3Kt1sZvYs9SkBSe2XG8y3bHcB0QqLjXPKCYK5QpBnmDIIrJ1uunXmMI8eXwUNRrrKW/Tjx58EJ2V4lawpLjCiGIRriFywnUKM5PQaAiY5xVejqcv+UNvdEcerW2Y9SOV9DTbF0OqsuoYAj2IkVup5WTSTydXAYMbwY9+VJLLi8cilWCeFSVfvA2VoeCxz5WOYnyqDMDeY6VkaXSxtrXqNxazl77tFmyxxfwrPGwth7lw5ArOLhckA3M6i2CRLHYiMp6+KNYp10JVzjCmbbb88Y8jYS7otzjgsorWIApQObdwNMEGDBgzBG496AOqACgAoAKACgAoAKACgAoAKACgAoAq3bO/ic1q1hiUz5muXMrEIqQ2+UiSRA1n0MyJqexZci/ovw8VOy7fC2XuPeAXWVbaFmcGcpcqWZRJW4WUDzASQRMn3qGcvjx/wBT9inKfqfH24z/AGJygYcXryoMzEKBzJga6D9aAKr2xxTtYG6K7gKp8LNEtmefKNBA0PM9Bl9Ws7aUk8NtGl0utSuy1lJMd8Cxl0hrWdHe1oxZmJHRgQPvAfUggg6masaTUeonCT+KPJX1VPY1OK+GXBIYfCXyp72/rLR3VtV8M+EePNrH986torPHgrfxDxtnD4a3aIPjeQFImF1ZiW31YSTqSZpJ6D8ZBwzgsUdJl1FOtPtS3yR3w44vaa9csZXBcBxnC72zqI6+Kf5abV0r8HB/FlMWzoEun1d/epJsvX2V0JNplyklsjAxJ1OVgfCCddm1JqQqiFrGX1tZ79u0pAJaL3hWJ1JZBAjc60JN7Du3MsR3KgvaW/fxFo2ltfZs5ET4nnMkyxBClzAMAzqRFWHRCMGpcmo9HXVTJWN+pjOPbz/Yu2FW1cyukSkjSQyk6lXXkeoNUnTBzU8boyu54wPKkEKJ8VXuNbs2ldktXC5uhSVa4Vy5LfeA+BCWM8zAE7zFdY4LYn09anLcpvw6wD4PiFsYWVtYkm3etMxZYW21zvV10YFMomfOetMotc9mSaiiMFmLNuqyVAoAKACgAoAKACgAoAKACgAoAKAE71oMIOnMEcqSSysCp4Mz7W9obiXmtWGZRaOVnkklo2DGSoGo3nQ7azv9L6ZV2epZu3wv8nP9S6jYp+nXslyWzsnhw2HVu+xDF/GRdueJSQBG05dJB5gzWXrJfnOOIrG23BqaKLVKllvPuTaYNQwYyzLopYkkdYnYmdSNTVQtlb7SXMPiUZhiEBw/ejLIGZ1AkS28ERp61U1ug/EOKm2sF/T6mzRt/Du0ufYd8E4Fas33ysxZApXxbo6xqAAD4lf6Cmabp1VEu6OcianqFt8e2WMfYsVXyiQ3HeE2b72RetI/iYSygnL3bmAdwM2U/KnRnKPDJqtRbVn05NZDEcJsJibV5bSC6zspbKJ1tOZnrCR7E0vqSx252B6m1w9Nyfb7Z2JmmEJC9qcHavWe6uyxYjIguMmd9lkKZKg6nQgAE8qfCbg8om0+onRPvhz9skFg+xFtLwVL98LY7m6FLgoXDOT4Y08gP81TPUyaeUi/Pq1s0++MW2sZxvuWvHcOW7BJZGEeNGyvAM5c41ynpVVoy08DXH8Ltd2wdruU/wD33Tz0ADOQSTECKZbX6kHF5/TkdXZ6c1LbnzwZ7cxHiKsrtaB/6bsZABjf8LaxI6xqNK5KvVWV2vGcezOrnpa7Kk3hS917mg9n+DYeyoewkd4Acx80HWNdvUDpXWVKPb3R8nLWyl3Yl4JepSIKACgAoAKACgAoAKACgAoAqnbvtkMALSqguXsQWyKWyqqoAXdmAOgzKAOc7iDSSeFkfCDm8EP2J+JS4gtbx3dYa6BnQlslu4k6gZyYddJEmQZGkwJ5CcHF7ly4Xxi3ew9u+ui3VlRuTvtHm2MRuNaG8DBjj+Gd6l5+6UMwDW86qW7xA4VmXURqIBnnIFOlbbGD9OTTwxIU0ysj6kU1lZK12NwGIF37U/eFDmDjXOx2lkOrAa7SZEAVjaCi3v8AVn5Oj6vqtP6foVJbcY4SL0eIWsoY3EAY5QSwEttl1/FOkb1sxi5cLJzcpxjy8DTg3EcI4NvC3bDZSSUtXEaJMklVPMkmaWXdyxzs73lvJBdue0lqzbPc3rH2m2RC581wA7gIvUgSG0jXWBUtFLnJZWwivoqebePZckHhvim0/eYYRG6XdZ9mWIq1Lp0v+LM9dRh5i0RV7t9fOJF5V+7U6WWckeUr5gBEzOxjqajXSX3d7sf28Fd65+r3LOPYV4r8Rbl10K2Wti2Z8GIE6iDvZI0kgeh130jt6ZOeMTax7Etms7msZRaeH/EnCOPvBdtEfmtlwfY2sx+oFI9JauNyzHWVNbvAp2V4/gQWt27hRndmXvlCk5jOUXNm1mATmpb67M90o42DT2V47YyzuSfEeKJYxdpSyKMT589xVGghCkmS5MLA0Pod4owTg5Z4Jp2NTUUuScZoEnQCoyUo3brA38Ui3LIY2bYYkE+eFLd4qRJGmUHczoI8TavS9TVVJqa3fDMnqmnttinDhcoU7H4V7+CutchrjrctW2YeLKFAGZucPzOulVuqafTx1LlXFcblnpl+olp1GyTwnsXLC3g6K6zDgETodROo5GqZdGXH+L/ZrYuG1duguFIspnYSD4svSQB6TSNpLLBLJXuzPxBt4nE/ZbtlsPedO8shnR1vW4JlXTTMADK6xlOpikhOM1mLFlFxeGXOnCBQAUAFABQAUAFABQBS/iJ2KbH93cs3FS9ZV1C3FLWri3Msq8arqo8QnnoaSUcj4TcHlFP4HbsLhrKLhrV3vmdL64hUcWnw5ZWVDGUKAHIMSQPkLWl0tc4TlKWGiprdbZGcEo5TNC7N46y7tbVXFyyqg5lXKiEDKqG2MiqREAATA3im26eVcYzeMPgSnVRtk4pNNFhqAskXwziFrurr94ndW7lybhYBNWzk5zpALxPpT51yg8SWGMhZCazF5RmPxC7U4bEymGTO/le+QQMvNbYOpmILkbSBMyNLR0Wr5nhPx7mZrL6m/h3kvPsZ61vWtCUE+ShGbXA7weG2pU8DZbkquHkUmRDk4Y1E2PQtb4eTSC9wqMCRSiZFDgTFLkQbNw2NQB9Om3yprimmvcerGmm/BonZntEuKvm3iFFtiAyjvCbdxgdRkYaHUELJmD0rn7emehb6yk9/Hg3KNcro9jSWC9XnyqWP4QT9BNKTiHC7eWxaX8ttB9FApE090GBnetLhlZ1fIhYsyvLLLGSQR4lJJ9R6SZqOc4VR7pPCJIRnbJRissi7nHO/uLh+7y954leWjRSwOVkBIIBqhLV16iXoxT33zx+paejnXW7ZNbPHOdyB4Pw65c4x98l4W8AGNkm2+S5cvKe8uG+4AyKHyLbWTOugU1c09HpJ+7Ktk+95NIqwRhQAUAFABQBxduBQWYhVUEkkwABqSSdhQBA8O7aYO+4S3dJzNlVjbuBHMx4XKwROgM68qZ6kc4ySumaWWiw08iG3EbdtrbC7Hdx4pMAAazmG229AFS4jwRWwbHBILaoU+zrb8MhWfO4OkFu+ue8Ak61b0NsK7U5/K+Snr6Zzqaj8yexIdn+FNYUorRiAc9wsSyXsxJDHmOayNQV1zDzM1Wod1ndwvC9kP0unVNePPlhx7jn2bIcWbS4e6rqygsz5oGULoC4IzAgLpprTaodyfbnu2wLdNxks/LvkxPjPFLmIbxEi0rE2rQ0t21k5QtseEEAwW3PMmtyqhRXdLeXlmLbe5PtjtHwhHDJUzIR3bwwNNbAfWsOBTGwHeGt0zIuBwcPSNiodYdKTIHt1NaMgdolAoheGtLkQYY/DAjaQeVD3QLZivA+OX8JmFogo2WbbgsnhnyrmAQkNBI3helVbtJC1PYuU6udf2NS4LxawcMb6G4LWYyGUlkMwRlWdNjpO9YUNLHRJx3x+5uwsepacf9CjIlyx3t8s63BKpsIfyKEEZn1WM0nNtFSSjGyGHumEZSrllbNETwfg9229y5cBZrWQW9c0qNWVTprl0G2tZ2h0k6rZym842X2NDW6qFtUIwWPL+5bbbggEbHatUzDqgBMXlzZcwzDlIn6U3uWcZFwxSnCBQAUAQnbPg5xeCu2ASC2UgAxmyMHyEnk2WPnTZrMdh9Uu2aZmeF4Pez5AjoVgElSqoqmdfygDnWcoSTyzSldFrYt9jtE17EBWutbtFoUImrzoMzbgn0HPlvVKrqbt1CUpYjnbbn7li3pqq0+VHMsb5fH2LRhcDYMOoW5Gzsxuke1xySPrXQtNbMwYyT3TH6qAIAgDYCmilX7W9oPsTi89ougTIhDosu5JZIJzH/poZA0AY8qsU0+rw9/Yr3Xuvlbe5ifGOLXcVeN282Z2/wAqjkiL+FR0+ZkkmtuimNSxExLrp2vMhGIGtTkI8wySKawHKkJqxA/39huarXXwqWZvBIo5BuKoNg59gB/qIrMn1jTLht/oL8K8oecN4itxwiow0Jk5eXsT1H1p2m6jXqJ9kExcJptMsNpRFX8jDw2opBTtLfM0AcXsUikAsoJ2BIBPsDTXZFPDY5Rb8Cd21OtOyN4Gy4cnelQrGuIwkGniHNrit6zHc3XTK2bKGbIToPEkwwgDQ1HZTXPlbktd9le0XsaHwTtI+ORO7tKLlq4hug3QMokeNBEsrLnGsEHTXesbUVTqkopZRu6W2u6Dk3hr6eS4U0eM3wrAk2nyzurAunuFzAqfYxqdCdaAKVxLtjfwmLa1ie6a0x8LIRmQRAYpmJidSG13gmIq5HTqyvMeTbo6ZDU6bvqb71znh/Ykb9gXCGtmZXMhQgMHmUK+GXLKRmJbTKNNZrHtpi4Yxiafgy/jhZh8Yw17MtybCd6trggOqUAoAKAGXGrGexcUGJU6xPqR8xp86hvq9WtwzjJLTZ6dinjOCs4nsyUsd5h5a93WgJiWaJdejBS0DaYNRdO6bpqdTCyfC5/2SdR6lqbtPOuHn+3sJ/D7gzJZa6rvbdzDIyqR4CYzKQGEgzEg7biK3+qalW29qxheV9TC6Xp3XX3Symyx43E3rdtmbusqglrmYoFA1LFGmAAD+I+1Yep9bsxQsyf8fU14dmcz4MQ7Zdonx1/NJ7q2MtoERppLkcmYgEjkIHKuk0WmdVa7/m8nP6zU+pPEeEQ9nDc6ucFTkUIzGOlAhKYNAoliABuToKinJRWWKlkUw2Es3rjeJyY6gCNvDpMA/v61iuGk1lrbbk19SZ4x4Ik4fxNHlBME9JMT8q5fU9qtlGC84RXs+fCRZuBcLNtS5EM4gA7hfXoTvHoK6bpmjlRX3S+ZkyXasD69iMkaEsdgP3J5D+9am1muq0sO6z9vINpLLHGFx4OlxQgOzZpX2JIGX9vWYBp6PrVOol2v4X9RsJRn8p7iMcNkQsOvlB9p1PzAHrSajr2lqn27v7BKcIvDZWsRYLMzEHxMdxrGwB+Qrm+oayNuocoPK8DLbU5YixbCO1vyGB+U6r/l5fKKdperaih85XsxqufnckbfEV/EMh9T4T7N/WDXVaPq1GoWM4fsyaLjP5WdXiW5VqJ5FawRmLwxpwZFuy3E/suLt3XkIJS5AJORhB0GpAYK0D8tQ6mt2V4XKLGlsULMvg1tOP2mcImZy9sXbZQStxSSPC0wI0mYAkVieolZ6b5xk6BVN1equM4IftccWq96twWragSouEkmdNkGpkCJIrO6j60V6lcsJcmZrvViu+EsJFKs9jziO8xKnJYCvcIHnLgEsizpEjRidiBqQa29D1NXaeMmt+Drun/1HGWkhmPxcP2+5o/YrCXLWCspeTJcQMCCQSBnbLqCRtB+dNvadja4MzqFkLNTOcHlNk5URTCgAoAKAEcYQLbkkABWknYCDNAHHDWmzbPVFP8A2igBG/8Ad3VceW6Qjj/FHgeOv4T/AC8lqOdsK8dzxnYVRb4Mr+JHalsS5w9kxh7beIj/AOV1O/8AApGnUidfDW1otMl+ZLnwZGt1Lf5cePJSGuAVpGYLW7mZfDr68vrWXq+q06d4+Z+yJMJLc4sWWB3+n9zWDd1rUzfw7Ib3Lwj17JYhrjEJOhI3/gUDU+sfWpV618VZqp4h+2f0Jor3J7gfDQrd5mzAzkiYAPMk7mNPr8tHR6Cuqbti8p8fYbJpN4RL4PhNsNmgnWQCdF9h/WYp8On6eux2KO7EzvnBMMoVSzbDf/wNzViyxQi5S2SF7SH4gQStxZAf7szHgIZgGPKJJ+g61z3UdNHX+lfW/hzh/bPIjqVmPOP7C6KmY90ALcADTdhuwPMERrzOvqcXrNumdyVPhYfsQ6icc/UUKCsbuKuRO/hgRR9gaI98LBo7w7hUWAaWLCLEjhwvkJX+EwP8ux+YrT0/Ub6doTZYjc1sJJiDIBKsCQpOgIJ01jTcjSBXSdP6xbbZGu1c+SeL7tmsHmPsCK6aLEaJjsB2tFlvs98oLQVzadiFKtOc2y7aZW1idiI1kAZut06X5kUa2h1Df5Ui/wCBdcZaW40Gy4MW+u4+8PMgjyjQHWSYIy4uN1f0Zqaih1ydc/A9fAKLBs2wFXIVXSQNI1HP1606EIwiox4RDGKisLgcYe5mUNESNRMweYkbwaehwpQAUAJ37oRSzGANSaZZZGuLnJ7IWMXJ4XJE4bjNxiCbByN5CrKSfcE1m066+fxOv4XxhlqzTwjt3brnYU43jbYTu7jKoaO8LEBVt/izMTpmAKjnrI0UxqxTlwivCEpyxBNv6DjhHEbV+3msGbakoCFKr4Y8sgSBtpppTpQcNmOupnVLtsWGVDt/2qtJZdELd/IW2YgQ8h7qHmFCOA35o9KdDpsdROuyayk3+69yjdrfSjOEecL+TJhfERsBXQycYLLeEjBWZPAzxQ5xI6TAPz5+21Yuquv1FblD4K158smjFLYcWbhFcl5Kre44NyRToyxJMdGWHkVUm440k7KANAOg6bf3oKu3W3a6xRivsvYc36my4LNwa1FsAgjVtCIPmPKui6dXZXpoxsW6/wBj5LgmLIq4xEK4khkKmRI5CSCNQQOZBANQX1RsrlCXDQ5PwQlqznCk6jzZZlQT4iY568z8q84t118Ifh1J9q29inO6ccwT+g9uDKKz+WVjzDXQy5gQR1BBH1p0oSjLta3HOMoywxVLkzHLTYjkDz9CD86dbCyp9s1hjpqUNpDPEXNaalkalkVtxSxeATG2MtSCP7+nP2qeq51zU14Hxn2yTQxxl3MACAriArroJ5Ajdddt4Mex6+nqNGu7YSXbYuPbP/s0KrYzEftneSCMrDzKeXqOo9a6SixzXxLD8hZDG/gjOJWIq0iPJrXYHtGlzBWh3TWxYHctAlR3aoM875TmE9DM6DNXN6h+lf6Xus/Q6OifqVd/6E7xjjlvDortLKzBfAQSJBIMTqNKr6nUxoipSW2cDb740x7pDXgvGLRY2gw8bO6ToTnY3CpVoKsCWjkQAQTBAWvUV2fK/wDYtd0J/KwxXEXV2CkRmMEhiPCq+HaBuNZ1mszU2ayr1Jxwop5y/bHGC9XGqXbF5yyaw9zMittmAP1E1q0Tc64yflEEl2yaGvG7Jew4AkxIA3kEHT6VX6hV6mnkkskumn2WpkTwewLjMwIzEgucoRwATkUgE7DSY1ieVO02rhqIpQ2UfHlDZ0Spk3Ldvz4wUnjvAHtJiHuK+JLOw7yMzoxHgzayundtmXl4SAN9qq1NpLb/ACb2j1sbJwUcV9vK4Tx/3guXBuGJh7Fu1dW+mUKrMt66bbO3mMW38ALE6sqjWqds++bkYmqud10rPdme/GS8RjbVoQEt4dSgAgDNcuK0DlpbUR6VpdO+VswuocxKFEkTyq9KEbNpcFBScVsOn1g8ht77TXNda13dL0IcLkbKXaseWL4a1Nc+tyJLI5a19TsOvpUsKpTkoxWWPUckhw7hhUhmMEawIjaIJ578q6bQ9M/DtWSfxfwPXbHKRNKxrTYIlcI2mtNFEeMbJ4ioLakEifCxAka766dKx+tXXV0L0c9zaWwNySbjyccOwtsoM1zK50UB/LyVY1Vm6gzqT6VR0/TdHKv07mnY93vvli+lHhrP9zrG8PukZYVgNSQYDgfggnwltuYA51Xp/p506j1M5it0vOSOqiEZ92QsDMWLASQAy5Cm06lWMyQYnoB0rG6vqbrL07K+xrj6kOonJyWVjB0LmpmSQACTzILAGeZKBJo6pqI6iFVufiaw/wBA1MlKMZDLEJJ0rKi8IrReDhlIpyaDIstuRQgSIvFYQllHImT6xrH98ga3+g0Rt1K7vG/7FvTYy2/Bzdskb16AkTN5IviDZtKlQ0svwi4mbWKawxbLiFJUSYFxAW8uwJQNJ/wKNeWf1CrZTRpdPt3cGXjjnDLl6262wneJdEBUVdJzKxc6nwsJIjUGuf1tUra+2HOUXNXVKyvEeciOC7OZ8RmxLAtaCkKshWmWkEkkqGJ5zPIADNDX09dyna8v6cEcNInJTs3f8EriuGOXZlCbkLmnQMBJG416RyFM1ENZLujDt7X4f25yasHUsOWcryS+HTKqgmYAE+wrRpg4Vxi/CIZPLbFKkGiC4YC4bn4ioX5Ak/7/AKVCqYqx2LlrA7vfb2+BPBL4rpmc1yfaLaIR9V/WpUNFsVYDoyHZ1Kn5iP8AelQj+h88drMU17F3S7tcyM1pWeMxW2zAeUAAE5jAGmauh08V6aaSWfY5++cu9xbbx7kIdKfLZMjW7QtaOgHoK87seZNsZZ8zHa3wo/4Onv0qWrTW2R7oRbQsK5NZQ4wF0zmO529B/Wur6foVp4Zl8z/ge9tkTNjFTV9sTA/tPFMYpIYRppoDnEvMIOYlv4dgPmZ+SnrWD13XPT0qEH8Uv7DZz7I5PXAyxAiIjlHSK4RzcfiXJScmt1yI2sRdMDP5diVBJ/jnfltHOtz/AOS3xjFdq25+pN+KW233FWuGSzRLHlsIAAAn2n5msrqXUHrbvUxjbBDdb6kthub6tpMaka6SQYMTv8qry0t0YKxxfa/Pga6ppKWNhQ2YFQ4YzBHYpyKlgh8UeW8QYp2MA1gZsIuq+0nXTclSon02+YHU10/QNXH1FVP9H/guae3MXB8jjEkEV26Hvcg71sTUqEHnZXHmzjbDIuYm4qR1Fw92xHQgNPyqvq4d1Tz4LWjn22rHk3O3YALMN23Ptt8q56FMISc1yzfcm1gQ4gcoFz8hEnohIDmeQA8R/hqTA0dA0oHtACL4tAwUuoY6hSwmPam98c9udxcPkYcT45btXUs73b3kWYG8DM34QTPI+U89KsQ09k65WJbIrz1FcLFW3ux9hLORIJkySTESWYs0CTAkmBJqEnO715UUsxCqNyTAHuaRySWWLGLk8I+buKrOIvkaqb10j2NxiP0ro9Ovyo/Y5vUP82X3GoXrU+CE9zBV0Gq6f0P0rhNZpVVq3XLZN5/Qe4pzTfkVw1wRH1muv0cqXUlQ/hQss5HykcqsSWwxPcksGlRYHZJFGmmMciRwmlNwIGFu5iX/ADHT+EaL+mv8xrzjrOq9fVy9o7L9CrfPM8ewpdu1jS3ZXe7E0amtDRtiXMj1qeuKaJYJNCuFvMknQru6mIIA3BOgMddDHLcbXSuqy0zVMl3Rf8Fim7D7GPcQoUqVGVXEREQ0Zh4fwyM0+wrQ/qHQwVavrjj3x9R+ohmOfKEMSoiT/fQAczXL1UztmoVrLZUjByeENFgTpBBggxIOh5abEH51LqdNbp7PTtWGE4Sg8SGmIbPoo0kS3LQyQOp0jTb9K3ej9JusthdJYinn7lmmpxfcxHEKa71EhCY9yKkQgx4bxBrF63eU62nD+4B1HzEj51HqId9Uo/Qm081C2Mn7n0Lw1MRbsor5LrKozHOczdSCVgn3j3Fc1VGUYJS3Z098oSscoLCzsiEs9tMpui/ZZe618MZozqgBVjofEOfWs2PU8SlGceP9lXp8p6vU/h0sPf8AgYdnuP8A/vLiozNZuqSisMuQjUKFEgDVtuUdKTT6vv1D3ymv2Ok1vTvS0cZOKUovfHnPksT8bZLgFxfAdzkK5TlzDxZiH6abGrs75VuLnjEv8GJGCllLlDNLDpcfMSWZ7hYSVkNlFrKMvjgLyOkkQTpTKo4U1L5m/b/Isnlxa4wUrjuLvpj7r28yukKPAGKrkAG4Mac/U9a7XRVUy0UI2NYf1xuclrLLVrJShyvpnYfWOIXbt3DrfvuvkJJnzZyRKjSdtSIFcL1ZpdS9OEsRTWMcFmu6ydkI2Sfj9y/Yvg6XUZXa4wcanvX1/lBy/pFX7IKcXF8HR1Wyqmpx5R873yEdkU5lRmVT1CkgH5gA109P/jj9jl7v/JL7sQzSakIjq8nMb/vVHX6CGqjvs1wx0ZeHwJd5GvM6R+0HY1k6N29OlKNsW4vyiTsysZHOCxImDp76fqdK169fp7flkv7DXW/BZsIdKnY0dLpUbQ5Mdi4cjEbhSR9NKjnntYq5FMMQFAGwAivJZ/M2/czpP4m2LEA1Exhzc02oW4CLpnUiYJGh6HkfkYqWuXZNMfB9sk/A84baVoJZWKgNlUQATsTqZIPLl7wa7jpfS9LTN2Ql3v8Atk0I1Rhug4s8grz3B6Eag/UCtrUUxuqlXLyh635I3CY0sySOTGOhEKR8sxFcp0DSuvWzjL/iv8kFVfZKR7j1JOZTBO4Oxjb2Pr+hgRv9R6TXrMSziS8j5RjNYkRmFvbj+YemaZH1DfpTujTn6LqnzB9o5rZZ+x1fv6VtJDMld4hek1IhBLBYRrzraQFmukIAIkzpudKj1E+ymUlzgm00FO6EXxlZ+3k+icFbvm2neOqsVGYLbEgxqAcxXf0rmq+7tXdydNb2977OM7fYr9vsaPvWxF8lXBkgwQA4cFnbT8InTrWZDpmZSlOWclbp0bNHqHqE8vf+Rr2c7MRinfLdS1bH3ZuRmcsCA2gEADWCJ1E8xRptF2XOWHhfydHrep+rpYwynJ7vC4wWhOCpMtBBMkBQMzZcoZ2JJYhdOVaEqu/Hc9kYal25wt2SlTDSJxnBA2IGJRit5VyxMI4mYcASdyJ5aGDAqdaiSqdXjOSu9NB2q3ylgWXB2b3d3mtjNCupI8QkSASN4nbaqcqYSkpNboklVCTUmt0Mu0fBlbC3hZtqLuQsmRVViy+JVkbSRHzp06/UXa3gsVWuqfelnH+j57vaaQQRoQRBBGhBB2I6V1KacVjg5VpqT7uTi2tKkI2K3Fpw0b3Toar3yUa5Sl4RLX8yHeEtV583l7EUnl7Epg8RkOTkfL6en9Pn6V0vSNd3/kze/gkz3L6kvh5NbjQ1EhauAaUxiiYtsohRmA8sEaDkDJ5da43Xf05ZK5ypa7X7+CKdKlLKOBddSAwAzaCGJ1iYMgcgfpWZ1Dok9JUrG0xllCjHKY83FYeCqN3JFPSTHrcd8KxEszHYeEfIy36wP5TXb/07pHVS7Jf8n/CL1UeyG/kMa/iromiRCVi0qlmG7fQdY9yJNR16auFkrIreXIkpDHH45VYKQQG2bTLJMZZmQflUsrFBpPyLGDksoYXsSEJyqAAQXO28FoA3Mc/beqGo6hXp7o0Jbt7/AKibNpSOMdiBEVsqIxsr99TM1JgTJO/D3DF+JYcDZWLsegRSf1bKP5qp66SjS8+S5oYuVya8H0DWGbhH8VuGbKZCwuXVBIjw5AboJk662xtQKkSFAgUAFAHAuqWKhhmUAkTqAZgkdDB+lACHDmHdqNolY9VJUgfQ0iASxXGLVsOWYxbBLEKxWV3XPGXNpGWZmklJRTbHQg5yUVyz5/7U4B7OKui4CC7G6s7lLrF1b31IPQhhyroNHZGylNGBra5V3ST9yOt1bKbOs80AIXf21+mtVNZDvonFezJK+R9ngaV5+QcCFy4TToSlGSlF7odF4eSS4TxJgwVzIOgPMHltuK6Pp/VJ22Kq3fPDJk0yXOI8VbjGolLd/SjACWL/AAHo+v8AlYfuRWH/AFBBvRSx7oSeXBgMVyrz5wZQwd3G8JI3gx78ql09LssjD3eB9UO6SQ7s2ggAGwEV6lXBQiox4RoPk4vQakwNGbXYpcCMieJEsDGuxjrBBj9Kra2iV1EoR5a/kfB4GYsyoLEjqOseWeflAB9veq1HTFP07bvnS3CUlnPlEdxG5Mge/wBNa1NRW51SS2bWwyp4kNXv9CY9Z/c6zWJotRrq2vUi3FvHG/3JFBv5sF9+E3DLd+7iQ8yLSBSDBGa5mJB5ENatkVc6qu9KL4NHpUnXJzXJpzXLSgtZvjOskg3e8DRuGUtPtEEactDk3Wxqrc5cI04xcpJITTiJZrPeAA55Ea6MroPYgsB+tZeh6n6jULsKT3X29vuWLtP27w3S5KX21+IL4PHo9thiMLbQpfsp4WR83iuhyPvIXTLMCDMbjX7lnBD6Uu3uwagrSARzpxGQHbbHvZw2dGKDMA7gSVUhoPoM2WfSQCCQQ2Twh9aTlhlW7F9pR35tm3ma5oXNwveaAcjOxYgqwXQeECdhtVeFrb4LNtGI5ye4vH3Im6txXsuIUAhATLXS53zNJ+TaaGsXU6m7v75xknF7e2Pqaum01Xb2QlFqS398+MFzwmPzWldLP3WUaAqWC/4bazMflBnQwCdD0FU1ZBSXDMGyDrk4vwZV8VnW7iLV+22ZLltrSmOdi4c5B5rN4QfQ1rdKujOMkvcyuq0yrcXL2/vuUoNyrXMg5IigBInWmPcethfDGNDty/pXJ9X6d6L9aHyvn6MJpS+ILhE1hojR7niP4l/1Cr3TU3qofcdWvi/Rkjav612rW49cErZxM0YGjy4c1th6aehGoP1ioNRUrK5Qlw0PiRK4vn1rzR1FRx3aH1nEZsoHNl/1An9AaudLoctXBfUdRH4xxcxhJeNkbL7mAW/ePlXf12KbePDLUo4SElxlSoY0JXbk07Ag1vYgAa09ICGxWOkwNzVfVauGmh3SFjDO74GrA7zJ5zt8hXPV9cuVjlJZT8ewvcntjY5tgmRvBroOn3yvpU58sJ4WMGtfDDsqvcDEXCwe6xygGJtAFcrDozFjpuAtZmvmrLkk/lNzp6dVDWPmx/6NCxmCW4oU6KI2jlsPQVm6vSx1NfpybS+nku12OuXciscXx1nBWmxFy21wi6LFu0sSWZ8qSzkAFhDZjAAIA1ktDR0vS0tOMN177j56iyfLMc4rwDGYvEtYtYPF2jeuRnv2yLdtCSWY3QCIgwSPMBpvFXIwwxZ3d0cH0LwPAmxhrNlnNw2baIXbdiqgFj7xUhXHd60GUqwBVgQQRIIIggg7igCi8M7J31uqsJaS3M30us1y5+VEtwO6XbM0kkAqIkmoY1JPJYldlclt4jbyp3oBL2hJgEl1HmTq0iYB/FBqV8EC5HeGKlFKiFYZgIjfXb50JJLYG2+Sk/FbgD38OlyyAThi7MsgEowBcr1IKqY5684BtaXURok5S4wU9bU7K/sYrrNbkZKSUlumYjOrj05sRI7s2Z1oSEbPL22nLb5bVFqqVbTKD8oWDxI431615+1h4BrDwKWkBOv4f3/8H9a6Loekzm9/ZC8R+52WINdG1kamPcNiaTtEyP8A7b4T7Go5x+Fj4vdELBge1edY3IpfMx5w3EZJdjokwPYan9x9a6PpGkhCt6mX6E8I4xjyOsDfPdyd2Ob9AJ+cT861OnVyVWZ8ybYWPc9dqvqKGZYmmKp3aIhhj7hM9KJNRi5PwKll4GAtkanc/wBxXDazVPUWuXjwPlLOy4PGb/io6KJXWKEeWEY5Y64bZZmVFBZnIVQN2ZjAA9ya7muMaKVHwkGHZPCN67P4FsJbspdIP3aWswnKrjZNfwkmA2msDciuX9BfibL8/N/COli2qo1+xY6nEIpcKHu4i3dCXLVwWybbICDKlGzTIYHuxSb5FeMEoqgCBoBsKUQ9oAKACgDm44UEkwAJJPIDUmgBhhL62cKjXTkW3bE5vwgDQH/FED3p0Iym1GK3Yyc4wi5S4RF8F4t//QW7E27SsUIgFnBHNmBCgjdRqOoqfW6N0NQnvlFbS6mOqjLC2zgzLt/2eXC4qFB7q8A1snXUAC4s9ZGb+f3q50yUIVKleOPsUNZQq5Lt4Krdw9aZS4Pbb5RSiCYfWgD1SIjp+3L+/SuE6pp3TqZLw90LZyn7jdJzH3/2FdH0V/8A1kvqySXyr7f5H62/DrWvkiwNc8GjIYFUv0bMODu3iAF1/Dp/T61wer0k6tQ6kuXsPlHMtvIiuJgR7n6kn/eux0lHo0Rr9kLLnYcWsdVrAwcNiQRSYFzsN7O9OY1HGJvaiI31+X/MVW1VMrq/TTxnn7EkJJZyNr+8rvzk7+s/3vWfrOlQsrjCrCwKpKW0jm3aO5/8e1WdHoa9LHPnywcs/DFGv/Dzs0mEAvYhWOKuLKoEZjZQ6eVQSHbmeQMdZy9X1GFt/oJ74z+ht6TRuqvvaLVxXjmHCm3dNwC4rDW1cUwRB8yjrWfq9VVUu2x4yael0ttrzWs4K7wHtJ9nV++acPbMB4MgkwoVYkzvl5AHpVHo1l1s3UviivJr67Qeq4utYm/H9yd4Vx23ex123b8S9zbcXAQUIknSP/0H0Nb8qnGPczJt0c6qlZPbLxjzsWGoioFABQAniL6opd2CqoksxAAHUk7UAlkoHxE4zbxGCnC3lY2rqm5lYhgpV7cxuRmdR01qzo3GVmHubPRq4/ie2xcp4yvJWOIdrLmMZbDwlqAqAmTnEBHdzuSdDyGYnUia0tNBaefqf9wS9W/pyM9DPtfx8/T7Fi7LHiKi2lqyLdlW8WdApaT4ic5DMfboOVP134OXdNzbk+DgtD+Mj2xUcRT38Fl7Q9kreLt5Xd+8gxcMMZI08EZQAYMKB9STXOutepGxPeP/AHBs20RsxkwziNi7YuvZvDLctnKw5dQQeakEEHoRXUVWxsj3IwbapVy7WJpZzVJkiwdNhIoyLgb3QBr8j7f3+5rH6zpfVp748x/sOj8S7Qwo8Z+R/f8ApUXQZZpkvZiv5UPsU4itxDWR1u3mNGAyLvYy0qGsaOus/wB/3rUE6YysVjW62JYzxHB0tual7RjkKCyadgTIoNBSjRJrsU1yHKIkxmmvcetjmaTcUu/w44BdvXBiRaz2rBzKGIUXbimFUMeSnxE8ioGpmKer1EWvTzjPJc0unmvzMZxwbLwt+8trdKBXuqCYOblp4oEiPSsV01xsc4rd+fLNeMpuKUhTiDIEJuKGGgywDmJMKoB0JJIHzolGMlhrI6MnF5TwZx294PcuNatWMLdEBni2QbQJIEtCxmgR5hA5Vc6fGqiL7Ulk6LpGrjBysumvbfn9CN4Zbv8ADpUQt+6qs+gbIoJhRuC2sk7agcta/UNZl9sPA3X6qGtmlH5Y/wAls+H/AGovYm5fsX4ZrIturhcpK3M3hdRoGBXcRIO2msFNjmssx9RSq2sF2qUrBQBR/i9gr93BIcPba73V5bly2m7oqONF3YhmRgADqo6UkllYH1y7ZJme/DrhTYvEZCH7tVuC8xDAhWUqAzFQBck+XlE8qjqUoTUl4L34rsSlF7p5Re+A9i72ExU2zYe0ZPeXLea4umiAZhG/mU8jpWjbqFZD6lrWdUjqqcSypeyfwlyXEujAXVENoHWYnowI8E8jJE6aGJpmIPaAKfxbsnbx9xmxMK1piiPZ8NzKDIW4WzKwghhppmMRJl1F91TeHsN1FNFsVs8+THXV7L5LyNbuDdG3EbwYGYf4hod+ddDXYrIpp7nPW1yrk8rYRxd2dqlSIm8jAzTHvsPO7SkE9IEfrI/vrVfT6WNFknDiX9xZyUor3yKkE1cIjqy2U0mAyd37kihIGxoo1pEOeyJDDKKGIhW8QBSIcyOuPJpw1HPck03tF7jq2lOSwI2O8Jwm5iLgtWFLuQSQv4QN2PQe/OBuQKhtsjFbvBLVXKTylnBvvDeIWlsW8lp7VgIoBKFVtiBCmdQAPxRl03rn5pqTTeToK5d0U0sETj+0wwd3D4Uw2ZkXNI0smVRiBswMA8iFJ0mBLXS5xcvY09L0+d9U7VxFfuydsWO9vd8SYtFktidJEq7kdZzKPQf4qr43yUM7YJGKUQgO03ZdMXDZslwDLmyhgV6MsidzzG9RzqjPklqulXwddk+y9vBK+Ul7l4g3LhAE5RCKFHlVRMDXc60sIKCwhLbXY8snqeRhQAUAFABQBzcUEQedIBBYniTplUHM1vOGJEyBorNHpqdtaxuo9Qlp7oRgs+X9i3RQrItv9PuLl1NprVlme44ILruGbQuziArCZiQYAAGgFa8ZRsjmL2ZW3i/se43s7YvWVs4hWvIjZlNx2LA6wc4IOxI32p9TdXytjbsWvMkv8GWcd7C3jibgwVkm1oQrXEDJI1HjYErMxqdKt6DrNdsXCee6LM7V9Mkpd1eMMpd/Dsjsjgq6MVZTuCNCDW3Camu6JlTjKD7ZBep4wWwjjakYqDEWqEDECdKUaIrvTUPYqLppciYFy2Ya0CDdkg0oCi34FIBOdnuy2JxbrktOLZIzXGGVAvMqzDxmNsoOsTA1qnqdZGEH2PMsbe2S3Ro5zku5YRtnZnBJaw1sIAFKqRoBAIkAxuddSdyTXN6eN0Y/nS7pN5Ogl2ZxBYSJWrA0zDjPZu6hxHhs37l6WVU0dQZCgWipyKsyGBGo1PMXYXQ2WcJG5Rrqfy45cFHnyn+xYrOOvW8LYVsyXNTiCEDMnmJIXUQX56wDNZ980pYi9jNsrr9WXZus7Fj4Xie8tI+ZWkaldp2O37UsXlZK8lh4HVOGhQAUAFABQAUAFAEFdxLzLFiQ4GVVkAkwBoJiDqxMCao1Kdkm5PdZ24FbUVlnIwLO7XVgi5uocqdgCJykNIA/LVeXTY3XSunN7rGF7e2Sz+IcIqCXBKcOZMuVJGXQq3mU7kEH39jIIkEVoUUwpgq4cIryk5PLHdTDRjZP/ubnpas/67//ABSY8hkh+2HZ/DYoBblstfI8DWyFuADclojIJ2aRJAGpFK9RbRFyqWX7e4ydFdu0zKeO9h8XY8QtPdtzo1tSzD+O2slfcSPUbVq6LqavrTtj2S9mZWo6dKuX5b7kVq0JOlaaM9+w6xCGBSZBoaC2ZpUgyj28sUMFyFlJoQMf8K4NfxL5MPbZzME6BV/ic6DTWN42BqG7U11fM9yajTWW/KtiUxfYbHWo7y0ArMFz5wygsYGbJmYCSPw86qT6pVBbp/sXK+lWzeE1+5f+y/w9+yt3jm1eujVS6koD0Vfwn/Hqecbise/U6u6/lKv23yzQo01NUPeXuW5+MW0H3p7px+FyAT0yHZweRHsYOlNnZGCzJlmuqdjxBZGXZbjdq+GS2STbLHVSPAzsUj2ECoqdVXc2oPgs6rQ3aZJ2LkkOK3XhUtELcuHQkSFVYLsR6SB7stTvPgqLGdxTKli2za5VBdjuxgSSSdzAobwsgll4KjjuJnMhyFbmZjbRpJLuAFh7bZfKxlW1lgdKh9XEJR3zL9sE3od04yysL98ls4RghZsqgiQJaNsx1Yj0kmpIR7VginLulkeU8aFABQAUAFABQAUARnFeH94ZgMCMrKQNYOYbkc/X61WshONitr54FwmsSHGDw7LBZtY2Hl6/X1p1Vc1vJ/p4BsVxGFR/OoMag8weqsNVPqKnEGli8LTtbdjljPbLtJygQ65mMtlK5pPJx0pspqPLFjFy4M3xuMxNnGXL9kBvtLFbbKM6sCylVA/PCgEESNfeui0k9HrNJFKW0d37nO6uGr0mrk3HDkabwzDlUDOPvHANwkgnNG0jSBJAA0rAljO3Bvxba3EuL8ON3u2DEG02cJmYI5GwfLrvsdY6HanQscE8eRs6lNpvwRuJ4Tg7ipdbB2WuXiAB3dvMWIJOZ/QKxJ9Oe1Csmtk2K64S5SFeBdm7Vm0Ue1YOZ2bS2p0JJVWYqM8AxJGwFOts75dy9v5GU1uEe177/wADbjHYfCXUIt2bNpz+Jbcf9qMtMlbd2/BNpksKqO7NkFJfsQuJ+H2DfBi4EKXe6D5ke5BOXNqjswipFqtQo/NuRvTadzz2be2fH3F+CfDLC29bxa80yBmKoOnhUyfmSPSlWr1Djicv2WBJ6TTd/dXHC+ryWHiXDLK2rYFpFt2XVoVFHdqrAllAGmwn/Dm3OlVpwU/m3LNdkq/keM7foKcTxVu3cttdYBAlxhJ0zA2wpA5tDNHzpJ2QrWZPBDOcYLMmSF7Eoi5nZVHViFHXc07KHrcr/aPBWcYqqSyMCRauMjBCxjwyYkHT35E61W1WmjfDD5Luh109LZ3R3T5RW+z9+3hMREPrNu476RrytjYZgNSSY6ViUaqvT3duH7Ns29ZXdrKO7K90l/sufAcT32e+VK5jlSfyLtHuxYk+w1yg1u6bUK+Helg57UUOmfY3lkqygiDqDoRVggEsPhUQQihRvp7R+wA9hSJJCtti1KIFABQAUAFABQAUAFABQAUAFAFE7VcTw15ot3vvbcqDrkYHdc2wn82x6xtk9RoVyzB/EjV6fbKl/GvhZ52TJsXD3lq/mfQQhyDnJkiT+3zqn0pSpscZxll7fQt9Vcb4KUJRaX7ltvY9wpK2LrECY+7E/V5/SuhfBgJbjPi/EHNhu5Jt3wMyq6eYjxG2CRlckA+U1Np+x2JWfL5K+p9RVt18orPBu0GIPcZ7CuGclcjQwN0sVYqZgZe8jXY+laF+j06lJQnvH3X+ShTrr2oucOfY0AVlGscX2IUlQCwBgHQExoJ96bJtJ4EecbGe/wDq5zZ7ruhObLGsd3P/AE+s/h9vWsVdVs47N8mT/wD0p4x275NDsk5RmgNAmNpjWPSa24t43NZcbiWJxSLozqpO2on5Kdz8qGKzOMThIv2rRz3bguDKQ3hNudECf/HEajQD2FYFunn68I2Zbb58YMaymXqxjPLef0wXrAW7N7x95bxDo2rBlZUcawigkW4+ugknet/Zm1uiSu2wwKsAykQQRII5gg7ilEM87XcPTDOpDNce8WIViYAHVpzHpvy364l/Tau92SbeTa03UbXBVxSWPJJ9kO1ouuuHuKisQwt5Acv3Y8SkHYgaztofnpaexNdqXBn6ihx+J+S51ZKoUAFABQAUAFABQAUAFABQAUAFAEL2xS82CxCYdHe7ctOiZGRSCykAy7LG/Iz0pHwPhjuWTI0t35CNhsSLkgd19neZgAZbgGTLInOTHtWf6M8mo7a8Zybdw+yUtW0JkoiqT1IUAn9K0I7IyW8tscUogxx2Kt6pcBK6ZjByjYiWGx2PppVG7qFVM+2WfvjZEsKZSWUV3gfAAl+4RiHNuT3SQQVDeJxmOikksPCA0CZEmti7WxuhGCW65fv7GdRonTZKbe3he3uWVOHoOdwzpreut9JbQ+oqqXBlxZ2w1s3bYuXIIzW8zvIJ1ILElCNT0OxGxEV1npwcsZJ9PSrrFByS+rM5fjZ+1m73t3ue+zwHbyZ80ZZjbSK5x3/n9+ds5OvjoI/hFDsj3duM4XOOcmg8Gx74xM7I9m2CYGZgbn5SHEEIBG259B4uh093qx7sYOT1emWns7FJS+xM2rKqIUAVNgqlH492tt3TlwlxLxTMPCdnCvoz5T3alVYZ9tec1UvsaawW6aE95o7+EWEtphLvdKMnf3ES4BBuoh8LN1KlnSeYQVPVnt3Gan5y81KVyr9u+AvibSvaZVuWcxAYMVdWAzIcoLA6CCATOkGaitrU0TUW+nIjfh/2Uu2iuKxcC8UK27Q1FlWiczSc1wgCTy25mkqqUEP1F/fsuC9VMVgoAKACgAoAKACgAoAKACgAoAKACgAoAKACgCPx+AzBmXzGCAdtCPnrlFZms0TsjKVfzc78E9Vqi1ngiLWDuydLijxEgmfEzhyUc+IbQFGgn0qCzUarUU+nKpxl/wDpbbLwsDo1V1z7lPK9vqTfDA2U5iSJ8OaZiBzIBOs7irmgVirffnGds84I7Wm9h2avERV2W2bhcWxmc+ZUTQ5yrBtZMRqY+u1VEq5JzzFc/fYsO6xJQ+Jr77FjwlzMit+YA+/rVmLykyBrcWpwhW7HYXAIqKMOv3c5TmfNDEkoWzSyST4CSNdqb2Rfgk9WfuT+GwyW0CW1VEUQqqAFA6ADQU5bEbeXlitABQAUAFABQAUAFABQAUAFABQAUAFABQAUAFABQAUAFABQAUAFCAKAKTxfDp9uAyrDESIEGd5HOsW6MfxPBeg36RdQK2UUT2lAKACgAoAKACgAoAKACgAoAKACgD//2Q=="/>
          <p:cNvSpPr>
            <a:spLocks noChangeAspect="1" noChangeArrowheads="1"/>
          </p:cNvSpPr>
          <p:nvPr/>
        </p:nvSpPr>
        <p:spPr bwMode="auto">
          <a:xfrm>
            <a:off x="155575" y="-1798638"/>
            <a:ext cx="370522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1d45a685c3856bf12c43d76332d08a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14290"/>
            <a:ext cx="1816721" cy="1138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214282" y="1571612"/>
            <a:ext cx="27146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MY" sz="1200" b="1" dirty="0">
                <a:latin typeface="Cambria" pitchFamily="18" charset="0"/>
                <a:ea typeface="Cambria" pitchFamily="18" charset="0"/>
              </a:rPr>
              <a:t>Are </a:t>
            </a:r>
            <a:r>
              <a:rPr lang="en-MY" sz="1200" b="1" dirty="0"/>
              <a:t>out of your control</a:t>
            </a:r>
            <a:r>
              <a:rPr lang="en-MY" sz="1200" dirty="0"/>
              <a:t>. These are stressful things that happen in your surroundings, your environment. </a:t>
            </a:r>
          </a:p>
          <a:p>
            <a:pPr fontAlgn="base"/>
            <a:r>
              <a:rPr lang="en-MY" sz="1200" dirty="0"/>
              <a:t>The key difference between external and internal stressors is that </a:t>
            </a:r>
            <a:r>
              <a:rPr lang="en-MY" sz="1200" b="1" dirty="0"/>
              <a:t>external stressors are unlikely to be in your control</a:t>
            </a:r>
            <a:r>
              <a:rPr lang="en-MY" sz="1200" dirty="0"/>
              <a:t>. The only way to reduce the stress caused by external stressors is to </a:t>
            </a:r>
            <a:r>
              <a:rPr lang="en-MY" sz="1200" b="1" dirty="0"/>
              <a:t>change the way you react to the stressors.</a:t>
            </a:r>
            <a:r>
              <a:rPr lang="en-MY" sz="1200" dirty="0"/>
              <a:t> You control the effect it has on your life.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43768" y="1857364"/>
            <a:ext cx="18573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MY" sz="1200" dirty="0"/>
              <a:t> If left untreated, everyday stresses can </a:t>
            </a:r>
            <a:r>
              <a:rPr lang="en-MY" sz="1200" b="1" dirty="0"/>
              <a:t>lead to chronic stress</a:t>
            </a:r>
            <a:r>
              <a:rPr lang="en-MY" sz="1200" dirty="0"/>
              <a:t>.</a:t>
            </a:r>
          </a:p>
          <a:p>
            <a:endParaRPr lang="en-MY" sz="1200" dirty="0"/>
          </a:p>
          <a:p>
            <a:pPr>
              <a:buFont typeface="Arial" pitchFamily="34" charset="0"/>
              <a:buChar char="•"/>
            </a:pPr>
            <a:r>
              <a:rPr lang="en-MY" sz="1200" dirty="0"/>
              <a:t> Recognizing a problem, identify and understand the sources of your stress are the first steps towards solving it. </a:t>
            </a:r>
          </a:p>
          <a:p>
            <a:pPr>
              <a:buFont typeface="Arial" pitchFamily="34" charset="0"/>
              <a:buChar char="•"/>
            </a:pPr>
            <a:endParaRPr lang="en-MY" sz="1200" dirty="0"/>
          </a:p>
          <a:p>
            <a:pPr>
              <a:buFont typeface="Arial" pitchFamily="34" charset="0"/>
              <a:buChar char="•"/>
            </a:pPr>
            <a:r>
              <a:rPr lang="en-MY" sz="1200" dirty="0"/>
              <a:t> If you feel depressed or hopeless, seek help from your doctor or a mental health professional right away. The earlier you seek treatment, the greater the chances of successfully coping with stress.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6143636" y="1071546"/>
            <a:ext cx="857256" cy="5429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Bent-Up Arrow 25"/>
          <p:cNvSpPr/>
          <p:nvPr/>
        </p:nvSpPr>
        <p:spPr>
          <a:xfrm rot="5400000">
            <a:off x="1750199" y="3250405"/>
            <a:ext cx="785818" cy="2000264"/>
          </a:xfrm>
          <a:prstGeom prst="bentUpArrow">
            <a:avLst>
              <a:gd name="adj1" fmla="val 10978"/>
              <a:gd name="adj2" fmla="val 35255"/>
              <a:gd name="adj3" fmla="val 37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Left Brace 26"/>
          <p:cNvSpPr/>
          <p:nvPr/>
        </p:nvSpPr>
        <p:spPr>
          <a:xfrm>
            <a:off x="3214678" y="1142984"/>
            <a:ext cx="1071570" cy="5357850"/>
          </a:xfrm>
          <a:prstGeom prst="leftBrace">
            <a:avLst>
              <a:gd name="adj1" fmla="val 8333"/>
              <a:gd name="adj2" fmla="val 603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036813" y="1320585"/>
            <a:ext cx="500860" cy="27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857256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n-CA" sz="4800" dirty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 WHAT IS SOCIAL SUPPORT?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610600" cy="3429024"/>
          </a:xfrm>
        </p:spPr>
        <p:txBody>
          <a:bodyPr>
            <a:noAutofit/>
          </a:bodyPr>
          <a:lstStyle/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en-MY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term </a:t>
            </a:r>
            <a:r>
              <a:rPr lang="en-MY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“social support” </a:t>
            </a:r>
            <a:r>
              <a:rPr lang="en-MY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often appears in discussions of relationships. Social support means having </a:t>
            </a:r>
            <a:r>
              <a:rPr lang="en-MY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friends and other people, including family,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whom we can rely </a:t>
            </a:r>
            <a:r>
              <a:rPr lang="en-MY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times of need or crisis </a:t>
            </a:r>
            <a:r>
              <a:rPr lang="en-MY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give you a broader focus and positive self-image. </a:t>
            </a:r>
          </a:p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en-MY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support enhances quality of life and provides a buffer against adverse life events.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 and psychological resources that can be obtained from others in one’s social support network.</a:t>
            </a:r>
          </a:p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broad definition of social support is the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"resources provided by others"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(Cohen and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Syme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1985)</a:t>
            </a:r>
          </a:p>
          <a:p>
            <a:pPr marL="274320" lvl="1" algn="just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Gottlieb (1983) -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interpersonal coping resources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Being supportive has less to do with the 'kinds' of support provided and more to do with how people interact with and relate to one another .</a:t>
            </a:r>
          </a:p>
          <a:p>
            <a:pPr marL="301943" lvl="1" indent="0"/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01943" lvl="1" indent="0">
              <a:buNone/>
            </a:pPr>
            <a:endParaRPr lang="en-CA" sz="1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01943" lvl="1" indent="0"/>
            <a:endParaRPr lang="en-CA" sz="1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01943" lvl="1" indent="0"/>
            <a:endParaRPr lang="en-CA" sz="1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C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kroenke-social-spot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786322"/>
            <a:ext cx="3286148" cy="1604388"/>
          </a:xfrm>
          <a:prstGeom prst="rect">
            <a:avLst/>
          </a:prstGeom>
        </p:spPr>
      </p:pic>
      <p:pic>
        <p:nvPicPr>
          <p:cNvPr id="8" name="Picture 7" descr="Finding-Peer-Support-Has-Improved-My-Management-of-Type-2-Diabetes-722x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786322"/>
            <a:ext cx="3214710" cy="1606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358246" cy="7699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effectLst/>
                <a:latin typeface="Berlin Sans FB Demi" pitchFamily="34" charset="0"/>
              </a:rPr>
              <a:t>OTHER DEFINITIONS OF SOCIAL SUPPORT...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7868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Social-Support-Eases-the-Pain-of-Breast-Cancer-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3214686"/>
            <a:ext cx="1500198" cy="15245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2910" y="457200"/>
            <a:ext cx="8043890" cy="1042974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CA" sz="4400" dirty="0">
                <a:latin typeface="Eras Demi ITC" pitchFamily="34" charset="0"/>
              </a:rPr>
              <a:t>WHAT IS SOCIAL NETWORK ? 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15370" cy="4071966"/>
          </a:xfrm>
        </p:spPr>
        <p:txBody>
          <a:bodyPr>
            <a:normAutofit/>
          </a:bodyPr>
          <a:lstStyle/>
          <a:p>
            <a:pPr eaLnBrk="1" hangingPunct="1"/>
            <a:r>
              <a:rPr lang="en-CA" sz="1600" b="1" dirty="0">
                <a:latin typeface="Cambria Math" pitchFamily="18" charset="0"/>
                <a:ea typeface="Cambria Math" pitchFamily="18" charset="0"/>
              </a:rPr>
              <a:t>Social Networks</a:t>
            </a:r>
          </a:p>
          <a:p>
            <a:pPr lvl="1"/>
            <a:r>
              <a:rPr lang="en-MY" sz="1400" dirty="0">
                <a:latin typeface="Cambria Math" pitchFamily="18" charset="0"/>
                <a:ea typeface="Cambria Math" pitchFamily="18" charset="0"/>
              </a:rPr>
              <a:t>A </a:t>
            </a:r>
            <a:r>
              <a:rPr lang="en-MY" sz="1400" dirty="0">
                <a:solidFill>
                  <a:srgbClr val="FFC000"/>
                </a:solidFill>
                <a:latin typeface="Cambria Math" pitchFamily="18" charset="0"/>
                <a:ea typeface="Cambria Math" pitchFamily="18" charset="0"/>
              </a:rPr>
              <a:t>network of social interactions and personal relationships.</a:t>
            </a:r>
          </a:p>
          <a:p>
            <a:pPr lvl="1"/>
            <a:r>
              <a:rPr lang="en-MY" sz="1400" dirty="0">
                <a:latin typeface="Cambria Math" pitchFamily="18" charset="0"/>
                <a:ea typeface="Cambria Math" pitchFamily="18" charset="0"/>
              </a:rPr>
              <a:t>Use of Internet-based social media sites to stay connected with friends, family, colleagues, customers, or clients</a:t>
            </a:r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pPr lvl="1"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As “ the vehicle through which social support is provided.” – Langford</a:t>
            </a:r>
          </a:p>
          <a:p>
            <a:pPr lvl="1"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Refers to </a:t>
            </a:r>
            <a:r>
              <a:rPr lang="en-CA" sz="1400" dirty="0">
                <a:solidFill>
                  <a:srgbClr val="FFC000"/>
                </a:solidFill>
                <a:latin typeface="Cambria Math" pitchFamily="18" charset="0"/>
                <a:ea typeface="Cambria Math" pitchFamily="18" charset="0"/>
              </a:rPr>
              <a:t>people’s social ties to one another, and the structure of those social ties. </a:t>
            </a:r>
          </a:p>
          <a:p>
            <a:pPr lvl="1"/>
            <a:r>
              <a:rPr lang="en-MY" sz="1400" dirty="0">
                <a:latin typeface="Cambria Math" pitchFamily="18" charset="0"/>
                <a:ea typeface="Cambria Math" pitchFamily="18" charset="0"/>
              </a:rPr>
              <a:t>Social networking can have a social purpose, a business purpose, or both, through sites like </a:t>
            </a:r>
            <a:r>
              <a:rPr lang="en-MY" sz="1400" dirty="0" err="1">
                <a:latin typeface="Cambria Math" pitchFamily="18" charset="0"/>
                <a:ea typeface="Cambria Math" pitchFamily="18" charset="0"/>
              </a:rPr>
              <a:t>Facebook</a:t>
            </a:r>
            <a:r>
              <a:rPr lang="en-MY" sz="1400" dirty="0">
                <a:latin typeface="Cambria Math" pitchFamily="18" charset="0"/>
                <a:ea typeface="Cambria Math" pitchFamily="18" charset="0"/>
              </a:rPr>
              <a:t>, Twitter, LinkedIn, and </a:t>
            </a:r>
            <a:r>
              <a:rPr lang="en-MY" sz="1400" dirty="0" err="1">
                <a:latin typeface="Cambria Math" pitchFamily="18" charset="0"/>
                <a:ea typeface="Cambria Math" pitchFamily="18" charset="0"/>
              </a:rPr>
              <a:t>Instagram</a:t>
            </a:r>
            <a:r>
              <a:rPr lang="en-MY" sz="1400" dirty="0">
                <a:latin typeface="Cambria Math" pitchFamily="18" charset="0"/>
                <a:ea typeface="Cambria Math" pitchFamily="18" charset="0"/>
              </a:rPr>
              <a:t>.</a:t>
            </a:r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pPr lvl="1"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Depending on the network, social networks may or may not be supportive or beneficial.</a:t>
            </a:r>
          </a:p>
          <a:p>
            <a:pPr lvl="1" eaLnBrk="1" hangingPunct="1">
              <a:buFont typeface="Wingdings 2" pitchFamily="18" charset="2"/>
              <a:buNone/>
            </a:pPr>
            <a:endParaRPr lang="en-CA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362" name="AutoShape 2" descr="data:image/jpeg;base64,/9j/4AAQSkZJRgABAQAAAQABAAD/2wCEAAkGBxQTEhQUExIUFhUXFBUYGBUXGBYVFxgVFRQWGBQVGBcYHiggGBolGxUUITEhJSkrLi4uFx8zODMsNygtLisBCgoKDg0OGxAQGywmICQsLDQuLCwsLCwsLCwsLCwsNCwsLC8sLCwsLCwsLywsLC8sLCwsLCwsLCwsLCwsLCwsLP/AABEIAOEA4QMBEQACEQEDEQH/xAAcAAEAAQUBAQAAAAAAAAAAAAAABQIDBAYHAQj/xABGEAABAwICBggDBQUGBQUAAAABAAIDBBEFIQYSMUFRcRMiMmGBkaGxB0JyFFJigsEjotHh8DNzkrKz8SQlNUOjFjRUY4P/xAAbAQEAAgMBAQAAAAAAAAAAAAAABAUCAwYBB//EADURAAICAgAEAggEBgMBAAAAAAABAgMEEQUSITFBURMiMmFxgZGxocHR8BQjM0Lh8RU0UiT/2gAMAwEAAhEDEQA/AO4oAgCAIAgCAIAgCAIAgCAIAgCAIAgNcrcRMpIa4siBsC3Jz7ZE621rdtrZnbdU+Tmttxg9L8WQLLnJ6T0vv/gj5KSHaY2k8TcnzOarJWR3sjNV+RTFib6c6zXOfF80biXEDeWE5i3A3W/H4jKuWm9x/fYQyZVPe9ry/Q3GCYPa1zTdrgCDxB2LooyUkmuzLeMlJbRcWR6EAQBAEAQBAEAQBAEAQBAEAQBAEAQBAEAQBAEAQEfpBOWU0zhtEbrHgbWutGVJxpk15M05EuWqTXkaUysyAGyy5CU2UjuSPTUrS5GmV5iVs/VI4hYqfU0Tu8DbNApSaQA/K97Ryve3qut4XJyx1vw2X/DZN0Lfhs2NWJPCAIAgCAIAgCAIAgCAIC1UTtY0ucbAf1bvKwnOMIuUuyM665Tkox7kLPiszv7NrI27i+7nH8rSAPNVNvEpt+okl7+/0/yWEMWmPttyfu6L6v8AQsDFqhhu7opRwAMbvC5IWmPFbYv1kmvd0ZteJjzXq80X9V+TJvDq9kzdZt8si05OaeBCuMfIhfDmh/orr8edMuWXyfgzLW80BAEAQBAEAQBAWK6mEsb4zsexzT+YELCyCnFxfiYWQU4uL8UcoIdC90Ug6zDY/oeRFiuNvrlXJxl3RytsJVycZd0ZLZ+ChybI7ky3M7LiTkBvJOwBIRcpaR5FNvSOi6NYeYKdjHdrNzvqcbkeGQ8F2+HR6GlQfc63Ep9FUovuSilEkIAgCAIAgCAIAgCAIAgNZ0jrP2zWbmN1yOLnEhvkAfNUPF72pxgvDqXGBT/Kc/FvXyX6kealUUrmSvRFDplpdhmoFGD4gWVbBuf1HePY8j7qy4TkuF6XhLoe5WOp4sn4x6r8zfF15zIQBAEAQFMkgaLuIA4k2C8bS6s8bS6sjZcdiGTNaQ/gaSP8Zs31UWebVHs9/D9exoeTBduvw/XsYcukD90TW/U/PyaCPVRZ8TS7R+rNUst+X1ZhS6Uubvi8ne+stD4rPwS/E0vOa8iCxPSKCoOrUQEOGQlicL25OGzuN1qty6r1q2HXzRFtyarulkfmiPY2l/8AlvaPxQuJ/dJCifw+M37b+hF9Fjv+9/Rkzg+J4fA7W15ZH7nuYbD6W7vdTsaWHjva235tEzHniUva2356Nih0xo3f9631MePUiysVxDHf934Mnxz6H/d+DJalxCKT+zlY/wClwPspMLYT9lpkmFsJ+y0zJWwzCAIAgCAIAgCAIAgCA0rTFhZO1+57APFhNx5OC5njdbVin5r7HRcKanQ4+MX9/wDRFskK5+TJriip0i1NmKiMGpzJVRAfK8PPcGZ+9h4q04VU7MiPue/oMuxV402/Fa+p0dduckEAQBAappPpe2B3RRAOk+Zx7LOYHaPcq3L4gqnyQ6v7FflZyrfJHq/sa3Jj7XG7i+Z/eLgH8LNjfDNU88idj69X+/AgPJ5n123++yLzZayXsU0tu8ag/esso0ZFnaL+x6vTz9mL+33MXEMMrWtL3xENAuSHNdYcbA3Xk8O+C5pR6GFlGRFc0kRVNSzzAmONzgN42eZWiMZS7IjxhOfsoxn07muLXtLXcCCD6rXLa7muScXpl0QLVzmvmMaVlitsXszT2UL09PWusbg2PEZFE9PoE/InML0sqYbDpDI37shLvJ20KbTn3V+O17yXVm21+O17zecB0uhqLNd+zkPyuORP4Xb+W1XGPn13dH0fkWuPnV29H0ZsSnE0IAgCAIAgCAIAgMLFsNZURlj+YI2tduIWjIx4XwcJEjGyZ49nPH/aOfYjhctOSC5jhxa4erSbgrksnh06n3T+Z1VGVVkLaTT96/MsUzi82BaO9zg0BRasOU3raXxZssUa1t7fwWzctH4qeBpPTxukdbWdrC30juXUYFeNjR0ppt93s5/OlkZD9hqK7LX3JttdGdkjD+YKxV9b7SX1K50WrvF/QqdVMGZe0fmC9dsF3kvqeKqb7Rf0IjENJY23EZD3cfkHM7+Q9FW5PFqaukPWf4E6jhtkutnRfi/37yAZ09bLqtmkDB23DqtHc0N3+ar6ZZObP2mo+PgvkWj9BhV7lBbfZd389kvDoRTBxc4Pfck2c42z42sT4q2jw2lPb2/izjXg1Sm5y67bf1Jykw+KIWjjY36QApkKoQ6RSRJhVCHSKSMlbDMwMefammP/ANbh4kWHutGTLVMn7mach6ql8CBpAI42sbkGtA9MzzVAnpaIMNQiooxMZpmyxk26zRcHfltHJR72pRI+VFTg/NGtNjVY5FLsxxRmWZkTe09wHLieQFz4KZi1uySivEkUQdklFeJ0zDNGKaFoAia5297xrEnx2cguqpwqa10W35s6WrEqrXbfvZlTYLTuFnQRH8oW2WPVLvFfQzlj1S7xX0Iit0HpX9gOjP4XEjyddRZ8Mol26EafDqZduhquK6EVERvHaVt8tXJw5tP6FVt3DbYdY9fuQLeH2w9nqvxOgYBHK2njE5vIBmb33m1zvNrK7xlYqkrO5cY6mq0p9zKpapkguxwcL2uDfMblshZGa3F7JVlU63qa0XlmawgCAIAgCA8cbC52I3o9S30RreJYzr3awkM3uGTncj8re/ae7fQ5nE+Z8lb6efn8P38C2x8Lk9aa3Ly8F+r/AARrGMdCW2DGh27VFj4qlsnF9kXWL6ZS6tte8iY4VFcibKZfEaw5jDmKujXnMY8xS6wXq2z1bZMYPo1LMQX3jj4ntOH4Ru5n1Vzh8Kste59F+JAyuJVUdIetL8F8f8G+UVIyJgYxtmjd7k8SuoqqjVFQgtJHMXXTtm5ze2y+thrCAICF0rltCG/fkYPBp1z6N9VA4jPloa82vuRcyWq9ebX6muOqFz7mV7mXBLkeR9lGsmapT6MhWMyUHZSmVomz/j233MeRztZXvButq+DLXhfW1fM6SupOkCAIAgCA0alP2WWR7b9WVwlb96InWa633mtdfzXNwseLfLy31+H+EdJZ/wDXVGMvGK5X5S7a+DaN3jeHAEG4IBB4g7F0aaa2jnJRcXp9ypengQBAEAQGmaUY8C4xMPUb2iD2nD5eQ9Suc4pn8zdMO3i/P3HQ8OwHGKtkur7e5efxNXmrnOyGXeqRsuYURj1ZJYZo8+RgeXBt9l7kkcVmqJTjvZDyOIQrlyJb0VVeGOitrDI7CNiiWwnB9RVkxt7GM4WWtG1PZ5RUrppBGzad52ADaSpuJiyyLFCJ7bbCit2T7G9YVo7DDY213/fcLm/cPlXXYvDqaF0W35s5rJ4jdf03peS/PzJdTyAEAQBAEBpumlb+2jj+6wuPN5sPRp81R8Vs3KMPmVefZ66j5dTXm1GaqH2K9zMk1HVOe3JRLGaLbPVLbAorIB7hU3RVsDjsc7UP5xYepCt+E28t0f33LDh1nJdHf72dNXYnVBAEAQBAaZj51aqQbnsY7xzaf0XM8VXLfvzSOhwlzY0X5Nr8yQ0MrLsfCTnGer/duuR5G48lYcJv563W+8fsROK06mrl/d3+K/XubGrYqQgCAICJ0nxHoKdzx2j1W/U7f4AE+Ch51/oaXJd+y+JO4djenvUX27v4I55g2GvqZAxuza525o4nvXLYuNLIs5V835HV5eTDGrc38l5nQ5MEibTviYwZsIvvLrZEnjddPPCrjjyrgvB/U5SObbK9WTfj+BG0k/UZ9I9ly6nqKJdsPXfxFZZ7C0+HPco9suaOhVuE1JGtSNUFPqXEWV6O1ogqWudk1wLCeGsQQfMBXXCsiNVycuz6GOdQ78Zxj3XX6HSl2RyAQBAEAQHhKA5JimI9NNJJuc7q/SMm+g9VymRb6Wxz/ejmrrfSTciNlqTu81HZpbL9KyZw1mxSOb95rXOHmAn8POa2ot/Ix9DKa2k38i/S4hnY5HgVDsoaI8q2i7iJu3WG0Zg94XlDcZit6kdJ0exMVEDJBtIs4cHDJ38fFdzjXK6tT/ezrse5W1qRJLebwgIeqxhxJELA6217jqs5C1y7yt3qtv4govlrW/f4E+vDilu169y6v9EYX26r268HLVf73UN8RvX/AJ/EkegxPKX1X6EBpBUSOlEj2Bo1A27SXNuDfeAQq7OyHdNSa10LXBrrjU4Qe+u+vct6PV2pVRnc68Z5O2eoC94bb6PIXv6GWdRz40l5dfp/g6QuuORCAIDW9MtKmUTGtFnTyXEbDsAHakfbYxtxz2BbqqnY/cYylyo1DRqvlxNs1NLO0y08wfr6tg+GUHVyG9pJHkonFuH+mjFReidwvPWNKUpLe0dFwjC2U8eowd5cdrjxKwxsaFEOWH+zDKyp5E+ef08jOUgjGly9R7mfdc4eF8vQhcRlx9HdOPk2dDH14qXmkUuqLKIeqvZDdOCTzKjyiyw9G0i3Uw3C9hLTM658rNh0W0j1bQznuY8+jXH2K6rhnE00qrX8H+TKriXDebd1K+K/NG5K/OfCAIAgNe03xHoqctB60p1B3Ntd58svEKBxC70dWl3fQhZ1vJVpd30OYSyWyC5woWzatBtGxL+3mbdgPUadjiNpPcFacOw1P+ZNdPAsMHEU/wCZPt4HRQLZBXxdkbjOBQ1LbSN6254ycPHfyKj34tdy1JfPxNF+NXcvWXz8Tm+O4VLSnVf1mG+rINh7jwPcuaysGVE+vbzOfycSVMuvbzLmh2PfZpbPP7J/a/Cdz/4qRg5XoZ6l7L/ezdh5PoZafZ/vZ1ZrgQCDcHYRwXSp7OhT2ROkVXqtawGxkJB+hou73A8VXcSyPRV8q7y+3iT8Crmk5v8At+77fqRH2jguclcTvR+Z4Zlolcz3kMWtIcxwOyx9lqdhuqTjNNGpvlLbW7TSCPDMLZCTTUkXqipd+zOw08wexrhsc0EeIuu6hJSipLxOBsg4ScX4FxZGBiYtiLKeGSaQ2ZG0uceW7mTYeKyjFyekeN6PnunM+KVMtTI8xsc62tt1WA9WGO+WQ2nibq1WqoqKIz9Z7NlpsFpIezHdx2uc5xceZusfWl3MuiL8WJPgN6eaSMj5S90kZ+qN5I8RY968dKl3R5z67G/6F6VtrWOaQGTx2Ekd7jPsyMO9hseWwqDdS637jdCfMjC0nZqT33PaD4jqn2C43jVXJfzf+l9un6HRcOlz068n/kg66c6pttOSqI9XosqYLm6kvS6EOLAXzariAbBtwO4m+fouir4JuG5S6/D/ACQbONxUtRhtfHv+BjVmjNTFmy0reDcnf4T+ih5PBLYrcevw7/Q3VcTxrukvVfv7fUg5rG4ILXbwRY+qqXCdb00WMdrqnte4nNHtJ3Q2jmu6PYHbXM/i32V5gcUcNQt6rz8itzuFxu3ZV0l5eD/Rm+Qyte0OaQ5pFwQbghdLGSktxe0czOEoPlktMrWRiEBy74gYh0lUWA9WIBv5iLuPqB4LnOJW893L4IoOIW81vL5EJhOHunlZE3a45ng0dpx5BRKanbNQRFqrdk1BeJ2ajpmxRtjYLNa0AcgurrgoRUV2R08IKEVFdkXlmZBAWK2kZKwskaHNIzB9xwPesLK42R5ZLoYThGceWS6HLdJtGZKZ12gviJycBe34XW2c965zLwpUva6xKDJxJUva6r99yf8Ah1iExLonBxia27XEHqm46l+BzNt1lO4XbY9wa9Xz8vcTOHW2PcH2+3uJDTMlskDt1pG+J1CPY+S08bT9R/H8jsOEpShZHx6P7kO2dc5KRYOsuCZaXIx5CxUy3Flg5GyuGns16r7RUuv2S1q9k6PoRVa9K0HawlnlmPQhddwu3nx17uhyXGKuTKb8+pPqxKs5b8fMWLKWKnB/tpNZw4sisf8AMW+SmYcdycvI1WvS0aXh9WIoWRt3NF+8nafNWCr29kfmKZcV71vhSYtsw5cRPFb1UeGVoNjpixSmIOUjuhf3iXJvk7VKhZtW637jbXLUjtGmlPeJrx8js/pdl72XEcbp5qVNf2v8GdBwmzVjg/FfijSZpbap4EHyK5mt8s0zo4x3tHV2nIcl367HEPuer08MHEsIhnFpGAnc4ZOHIhR78Wq5amv1JOPl3UPdb+Xh9DU8R0JkGcMgcPuvyPgRkfRUt/BZJ7qf1Lyjjdb6Wx0/Nfv9TCpcCr4zaMOZyeAPdaqsLNreodPmSbM7AsW56fy6m+4YyRsTBM4OkA6xGwnyC6KlTUErHt+Jy+RKuVjdS1HwMpbTScn0jwKoFQ89E5we9xa5oLgbnLZs8VzWVi3K1vW9vwOeyce1WN63t+Buuh2j32Zhc+3Sv2/hbuaP1Vtg4noY7l7TLTDxfQx3LuzY1PJoQBAEB4QgDW22ICPx3DRUQlmx21h4OGzw3KNl46vqcPp8SVh5Lx7VPw8fgc8frRuLJAWvG0H3HELir6J1ycZLqdYuWyKnDqmVmrG5RnAx9E2WJquwXsa9s2wq2yNBuVJ7Il60jefh3LlMz8TXeYsfYLoeCT3CUTmuOx6wn7mjcVeFAfP/AMeasvxFke6OmZl+J73lx8gzyVliLUN+8j29zUIa0uA5Zqzr6mplfSFSooxZjzT7h5rcomDZN/DXDHT4nTADKOQSuPARdYebg0eKreIzUa37zbStyPpOsphIxzDscCPPeuYtrVkHB+JY1WOuamvA5JWxua5zHdppLSO9cROqVc3B90d1VKMoqcez6nX49g5Bd0uxwUu7Kl6eBAEAQBAEAQBAEAQBAEAQBAEBi12HRTC0jGu4X2jkdoWq2iu1amtm6nItpe65aOb6QYaI6owwg2s2wJvtbc5ncuWzseFV/JBdOh12DkuzGVtvvM+DAIQ3rlznbyDYDl/NYKqCXUjTz7pS9RJI110QEjmg3AJAPIqHPoWyk3Wm/E2rQV9qiRv3o7/4XD+KtuBT/mSj7ik4zHePGXk/uje105zJ84/FWr/5zK4i4YYQRxa1jbjyJVpjL+URrH6xF4/o2+FxkgBfEesNXNzAc7EDaO9b6rddzCUfIgTMdhJ5KdC9GtolMCwKprHBtPC9+di+xEbfqeeqOW1e2ZsK1tsRrb7Hffh3oSzDoiXEPnkA6R4GQA2Rs/CLnPf5LnsnJd0t+BMrhyo29RjYaj/6Ve+rdNI5up0msGi5Jt2QeG5U3/Gynku2bWt7L3/lYQxVVWnza1vyNuVyUQQBAEAQFqonDBfadgA2k8FnCDk9GE5qK2WREXZvcfpBsB3G21Z8yXSK+Zr031k/kDTx/dHhkfNOefmeOMPIt9I5mwlzd4OZ8Dv5Fe6Uu/RnnO4e9GbG8OAIzBWlpp6ZITTW0VLw9CAIAgCAIDFxKvZDGXvOQ2DeTuaBvK1XXQpg5yN2PRO+ahD/AF7zR3VJdI6Z9td+4fK0bGg/quRuyJW2Ob8TpFUowVUPZX4vzMauxHVac8zs5rS5M3U4/NIhqQXN1osfQsLXpaNh0UdasZ+Jjx6X/RWPBJayEvPf6lTxJbxJe5r9Doa685U+Y/ir/wBVqvqb/ptVtj/00RbPaZK6PYrr07LnNg1D+XIell7KPU82V1Yjf2o2u5ge69SZ42bd8Eatsbqukv8AO2ZgP3XNDHc7FrVEzI9pG6p9NHVlCNwQBAEAQBAEAQEbLJeUncwADmdpUlR1X8SJOW7PgVmZecocygyr3lMXItPlWSiYORdwqbN7eTh47f0WN8eikbsefVxJJRiUEAQBAEBYraxkTC95s0f0ABvK122xqi5zekjbTTO2ahBdWc7xbGHTya7smjsM+6OJ4uK5LMzJZE9+Hgjq8bDjRDlj3fd+f+COmrLKGS4U7MGSQuNyvSTGKitIzKFi0Wsj3Ml8CNqyDm4ecbgp3B3rJj8/syBmLeJZ8vujo67U5I+Zviyy2K1PeWH/AMbVa439NEWz2iAweu6NxB7LrA89xW8wJx9UvdHuirDMXfTVEVTHm+M7Nz2Oyew8wT42WNlanFxZknp7R9F4Fi8VXAyeF12PF+9p3tcNzgciFTTg4PTJKezPWJ6EAQBAEAQBAQlQ7VkeOJB8wp0FuCK+zpNlHSL3lMNnusvNHmy2+RZqJi5F/BBd7z3W8z/Ja8npFI34i9ZsmlCJ4QBAEBjV9cyFhe82AHieS8lJRi5vsu5lCLnNQj3fY5ljGOOqJNZ+TRfUZuA4ni7vXH5mXPIlt9vBHa4mDHGr5Y933f78DCj15HasbS4ncBcqNCuU3qK2yRLkrXNN6QxGhfC/UkFnWBIve19gJ4rZdROmXLPue0Xwuhzw7GMwXK0s2t6RLUrLBQ5sg2PbMrDHWq4P7wetwrDhX/Yj8TRkLeLZ8Dpi7g48+avi7/1ao/8Az/0wrbEXqIi2+0ag5in2U9No1JmRBWEZHzWjt3M0y/0t9iHpsWhWl8uHylzbvieR0kV7A2+du4PA88ge7TdSrF7zOMuU+gsBxuGsiEsEge07fvNO9rm7WnuKqZwcHpm9NPsSKxPQgCAIAgCAjsWpC6z29oDMcQpNFiXqvsRsipyXMu5DtnKl8hA5irpE0ebPLkmwFydwTt1YSbekT2H0vRttvOZ58FAts55bLSmvkjoylqNoQHhNtqDejDrK7VaS0A8zYeHFbq6uZ6Zosu5VtEE/DjV6we9wGV3DuNwAF7xCiFlHoe2/yPeG5M6shX63rff3ouUuhNO3tF7+ZsPRUlfCKI99svrON5EvZ0v37yeo6GOIWjjawdwAvzO9WFdNda1BJFZbfZa92Sb+JzrTo/8AFv8ApZ/lXNcW/wCw/gjrODf9RfF/chINqqp9iyn2M/pw0KPyNsi+jcmXMBeX1cFh/wBwHwGZ9ArPh0NZEEvMxzUoYs9+R1VdmcQfNHxadfFqj8g/8bVb4nsIi2+0a01twughXzQIremWpGKHfTozizctEvhxPXUT6mKRrXiQtjY+4bI1oGudYX1TckDI9k7NqqLMhVz5WSI1trZrWNYPU0b9WoifGb5Fw6rvpdsct0JqfWLMWmivANJKijl6Wnk1HfM3ax44OadvvwK8nCM1qSCk12O6aK6YtxOMmPWjnjA6SG+0H52EbW3yzzy5XiKCqepdn4i3mmtxfVeBtWHVAcLa7g4bQ7PPxzWq6HK+3QVWbXfqZwnA2+e5aeTyN6mvEra8HYQfFYtNGaaZ46QDaQOZCKLfZByS7ssuro/vX5XPss1TPyNbugvEtSYm0fK8+A/UrNUN+KMHkRXgyLrKuNxv0RB43t6KVXXOP9xFsshL+0wdZb9EfoZlJWlnZjbzzJ81psqUvaZvrucPZSM4Yq77rfMrR/Dx8zd/Ey8ih+MuHyDzXqxU/EPKfkWJMZkOyw8L+62LFgu5reVN9jHfXOO8nnn/ALLYqkjU7ZPue01O+Y928nYP5ryc41I9rrlazY6eAMaGt2f1mq6c3J7ZZwgoLSLixMggOXaauvWScmj90LlOKPeQ/kdpwhaxI/P7kICq4sdG4aJaNNmZ0s4Jaewy5bfPtG1jyV3w7hsZx9Jauj7L8yg4nxOVMvRUvTXd/kbdQ4RBCbxxNaeO0+ZV1Vi1VPcIpFFdmX3LVkm0Zy3kY+ZPiof+a1X1N/02q3xnqCItntMgKcrpsJqS0RJidq8zK9JiDPpL4Y04ZhdGBviDjzeS4+pXE3vdjLOHso2WaFr2lr2hzTtDgCDzBWlPRkatifw4w2fN1K1pO+MujP7hC3RyLI+Ji4RZXoxoDR0Eplga/pC0s1nvc6zSQSANm0DySy+c1phQS7E3XYcH9ZvVfxG/mvarnHo+qNVtCl1XRkcat7DqyN8f62qT6OM1uDIrnKD1NFX2lp4eK85JI854soMje70XvKzzaKXVI4r1QZ5zotOqlmqzFzLTqjuWSgYuRR0vcF7ynmyrpj3Jyocx50x7k5UOZlDnE7V6lo82Xaelc/stJ793msZ2Rh3ZnCuU+yJalwYDN5v3DZ/NRJ5TfSJMhipdZEoxgAsBYcFFbbe2SkklpFS8PQgCA5PpS+9XN9dvIALj+IPeTP4nccNWsWHwKNHsLNRM1nyjN54NBz8Ts8V5h4zvtUfDx+BlnZSx6XPx8PidZjYGgACwAsBwA2LsEklpHDSk5PbKl6eBAfM/xaiLcVqb7yxw5GNtla4z/loi2e0atCSADY6t7A2Nr8L8VZ4mRyS0aZx2jIlNwrjIkpw2jTFaZ9J/DWUOwujI3QtHi3I+y4W9asl8S0h7KNmWkyCAIAgKJYmuFnAEd6yjJxe0YyipLTIyowUHNjrdxzHmpMMpr2kRZ4ifssi6mheza3LiMx/JSoWwn2ZFnTOHdGOthrCAID0BAe6hXmweEL0Ezh+EiwdJ/h/ioVuS96j9SbTjLW5/Ql2tAyAsO5RG2+5MSS7Hq8PQgCAIAgON4nLrTSu4yPP7xsuJyJc1sn72fQMeHJVGPkl9joehWFdDAHuHXks48Q35W+t/FdJwzG9FVzPvI5Ti2X6a7lXaPT5+JsKsiqCAIDn3xD+GoxCZk8cwikDQx92lwcwEkEWOThcjyUmnI9GtNGucOYmqjQmndh32ANswR2a+3WElspb/AHtbP0WCukrOcy5VrR821tM+GWSGUWfG4tcO8H23rpMbJ5oaZBnDTO7fA3EOkw4x3zhmkZ4OtI3/ADkeCoM2Ord+ZMqfqnQ1ENgQBAEAQBACgIHGqMNs5osCbEd6n41rl6rK/JqUfWRFqURSpjbrxvQMuOFanI9SLwgWvnMuUojgvIwfi9s1k56g2ZVx3NI2JVxahAEAQBAEBRO/Va48AT5BYyeotmUI80kjl+iWFfaJ23HUZZz+/g3xPpdcpw/G9Nd17LudnxPL/h6Xru+i/U6mF1pxQQBAEAQBAcM+POACOeKraLCbqSf3jG9U8ywW/IrDDs2uXyNFsfExfgbj4hrHU7zZtQOrw6VgJA8W6w8BxWWXDmjzeR5U9PR31VpICAIAgCAIAgITH57lrBuzP6Kbiw6ORBy59VEiQFMIZl08S0zkZJEjFEo8pGxIvmNa+Yy5TGp2/tm9wJ/RbJv+UzKhfzCXUQsAgCAIAgCA8e0EEHYRY8ivGtrTPU2ntGHhOFx07NSMEC9yTmSe8rTRjwojywN+TlWZE+exmat5HCAIAgCAICD0z0dbX0klO4gE2cx9r6sjey73B7iVsqscJbMZR5lo4Ng2hWIw18Lfs0oLJmHpQ1xiDWuBLhL2bWvvVjK6twb2R1GSkfSqqiUEAQBAEAQFirqAxt9pOQG8ncFnXDnejXZNQWzWqsODzrdrafEXsrOvXKuXsVlm+Z83c8hXsjAzIpLLRKJmmZcMy1SiZpmZfJadG3fQxcPzmceDfc/yW23pWj3G6zbJRRScEAQBAEAQBAEAQBAEAQBAEAQBAEAQBAEAQFueYNFz5byeAWUYuT0jGUlFbZHGXMvft3Dc0cB3qRy9OWP+yI59eaX+iFmk1nFx3lTYx5Vohye3soBWR4XrOAvqm3GxssPVfTZ7yvW9F6mmzWE49D1Mk+lyUbl6mzZ5gmZkdxIHlf8AimT0UUSMRd2SiikwIAgCAIAgCAIAgCAIAgCAIAgCAIAgCAIC3UThguf9zwWUIOT0jGc1FbZC1FZc6ztu4cOX8VNhVpaRXztbe2YE05dy4LfGCiaZSbMujwpz83dVvqfBarMiMei6s3V40pdX0RNU1ExnZGfE5lQp2yn3ZOhVGHZGQtZsNbrogyUgbDYjx/ndWVUuevbKu6KjNpFUs2S8jHqa2ySwRlor8ST+ijZL3MsMVarJBRyQEAQBAEAQBAEAQBAEAQBAEAQBAEAQBARNVi9nFrRsJFzxHcpcMba22RLMrT0kR1TVlxuTc+gUmFaj2Is7HLuU09G+Q5DLicgvZ2Qh3PIVTn2JuiwxrMz1ncTu5BQbL5T6LoifVjxh1fVmctBvCAIDXscP7X8o9yrDG9j5ldlf1PkYL33UhIjG00ceqxo4NHnvVVZLmk2W9ceWCReWBmEAQBAEAQBAEAQBAEAQBAEAQBAEAQBAY01BG43LBfjmPZbY3TitJmqVMJPbR5Hh8bdjB43Pujum+7CorXZGUFqNoQBAEAQEBj7euDxb7Eqfiv1Givy166ZiUEOvI0d9zyGZW62XLBs01R5ppG1KqLYIAgCAIAgCAIAgCAIAgCAIAgCAIAgCAIAgCAIAgCAIAgI3G6YuYHAZt9jtUnGmoy0/EjZVblHa8COwR4Eo7wR47f0UjJW4EbFerDY1XFkEAQBAEAQBAEAQBAEAQBAEAQBAEAQBAEAQBAEAQBAEAQBAa9R/+48T7FWFn9Erq/6xsKryxCAIAgCAIAgCAIAgCAIAgP/Z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QTEhQUExIUFhUXFBUYGBUXGBYVFxgVFRQWGBQVGBcYHiggGBolGxUUITEhJSkrLi4uFx8zODMsNygtLisBCgoKDg0OGxAQGywmICQsLDQuLCwsLCwsLCwsLCwsNCwsLC8sLCwsLCwsLywsLC8sLCwsLCwsLCwsLCwsLCwsLP/AABEIAOEA4QMBEQACEQEDEQH/xAAcAAEAAQUBAQAAAAAAAAAAAAAABQIDBAYHAQj/xABGEAABAwICBggDBQUGBQUAAAABAAIDBBEFIQYSMUFRcRMiMmGBkaGxB0JyFFJigsEjotHh8DNzkrKz8SQlNUOjFjRUY4P/xAAbAQEAAgMBAQAAAAAAAAAAAAAABAUCAwYBB//EADURAAICAgAEAggEBgMBAAAAAAABAgMEEQUSITFBURMiMmFxgZGxocHR8BQjM0Lh8RU0UiT/2gAMAwEAAhEDEQA/AO4oAgCAIAgCAIAgCAIAgCAIAgCAIAgNcrcRMpIa4siBsC3Jz7ZE621rdtrZnbdU+Tmttxg9L8WQLLnJ6T0vv/gj5KSHaY2k8TcnzOarJWR3sjNV+RTFib6c6zXOfF80biXEDeWE5i3A3W/H4jKuWm9x/fYQyZVPe9ry/Q3GCYPa1zTdrgCDxB2LooyUkmuzLeMlJbRcWR6EAQBAEAQBAEAQBAEAQBAEAQBAEAQBAEAQBAEAQEfpBOWU0zhtEbrHgbWutGVJxpk15M05EuWqTXkaUysyAGyy5CU2UjuSPTUrS5GmV5iVs/VI4hYqfU0Tu8DbNApSaQA/K97Ryve3qut4XJyx1vw2X/DZN0Lfhs2NWJPCAIAgCAIAgCAIAgCAIC1UTtY0ucbAf1bvKwnOMIuUuyM665Tkox7kLPiszv7NrI27i+7nH8rSAPNVNvEpt+okl7+/0/yWEMWmPttyfu6L6v8AQsDFqhhu7opRwAMbvC5IWmPFbYv1kmvd0ZteJjzXq80X9V+TJvDq9kzdZt8si05OaeBCuMfIhfDmh/orr8edMuWXyfgzLW80BAEAQBAEAQBAWK6mEsb4zsexzT+YELCyCnFxfiYWQU4uL8UcoIdC90Ug6zDY/oeRFiuNvrlXJxl3RytsJVycZd0ZLZ+ChybI7ky3M7LiTkBvJOwBIRcpaR5FNvSOi6NYeYKdjHdrNzvqcbkeGQ8F2+HR6GlQfc63Ep9FUovuSilEkIAgCAIAgCAIAgCAIAgNZ0jrP2zWbmN1yOLnEhvkAfNUPF72pxgvDqXGBT/Kc/FvXyX6kealUUrmSvRFDplpdhmoFGD4gWVbBuf1HePY8j7qy4TkuF6XhLoe5WOp4sn4x6r8zfF15zIQBAEAQFMkgaLuIA4k2C8bS6s8bS6sjZcdiGTNaQ/gaSP8Zs31UWebVHs9/D9exoeTBduvw/XsYcukD90TW/U/PyaCPVRZ8TS7R+rNUst+X1ZhS6Uubvi8ne+stD4rPwS/E0vOa8iCxPSKCoOrUQEOGQlicL25OGzuN1qty6r1q2HXzRFtyarulkfmiPY2l/8AlvaPxQuJ/dJCifw+M37b+hF9Fjv+9/Rkzg+J4fA7W15ZH7nuYbD6W7vdTsaWHjva235tEzHniUva2356Nih0xo3f9631MePUiysVxDHf934Mnxz6H/d+DJalxCKT+zlY/wClwPspMLYT9lpkmFsJ+y0zJWwzCAIAgCAIAgCAIAgCA0rTFhZO1+57APFhNx5OC5njdbVin5r7HRcKanQ4+MX9/wDRFskK5+TJriip0i1NmKiMGpzJVRAfK8PPcGZ+9h4q04VU7MiPue/oMuxV402/Fa+p0dduckEAQBAappPpe2B3RRAOk+Zx7LOYHaPcq3L4gqnyQ6v7FflZyrfJHq/sa3Jj7XG7i+Z/eLgH8LNjfDNU88idj69X+/AgPJ5n123++yLzZayXsU0tu8ag/esso0ZFnaL+x6vTz9mL+33MXEMMrWtL3xENAuSHNdYcbA3Xk8O+C5pR6GFlGRFc0kRVNSzzAmONzgN42eZWiMZS7IjxhOfsoxn07muLXtLXcCCD6rXLa7muScXpl0QLVzmvmMaVlitsXszT2UL09PWusbg2PEZFE9PoE/InML0sqYbDpDI37shLvJ20KbTn3V+O17yXVm21+O17zecB0uhqLNd+zkPyuORP4Xb+W1XGPn13dH0fkWuPnV29H0ZsSnE0IAgCAIAgCAIAgMLFsNZURlj+YI2tduIWjIx4XwcJEjGyZ49nPH/aOfYjhctOSC5jhxa4erSbgrksnh06n3T+Z1VGVVkLaTT96/MsUzi82BaO9zg0BRasOU3raXxZssUa1t7fwWzctH4qeBpPTxukdbWdrC30juXUYFeNjR0ppt93s5/OlkZD9hqK7LX3JttdGdkjD+YKxV9b7SX1K50WrvF/QqdVMGZe0fmC9dsF3kvqeKqb7Rf0IjENJY23EZD3cfkHM7+Q9FW5PFqaukPWf4E6jhtkutnRfi/37yAZ09bLqtmkDB23DqtHc0N3+ar6ZZObP2mo+PgvkWj9BhV7lBbfZd389kvDoRTBxc4Pfck2c42z42sT4q2jw2lPb2/izjXg1Sm5y67bf1Jykw+KIWjjY36QApkKoQ6RSRJhVCHSKSMlbDMwMefammP/ANbh4kWHutGTLVMn7mach6ql8CBpAI42sbkGtA9MzzVAnpaIMNQiooxMZpmyxk26zRcHfltHJR72pRI+VFTg/NGtNjVY5FLsxxRmWZkTe09wHLieQFz4KZi1uySivEkUQdklFeJ0zDNGKaFoAia5297xrEnx2cguqpwqa10W35s6WrEqrXbfvZlTYLTuFnQRH8oW2WPVLvFfQzlj1S7xX0Iit0HpX9gOjP4XEjyddRZ8Mol26EafDqZduhquK6EVERvHaVt8tXJw5tP6FVt3DbYdY9fuQLeH2w9nqvxOgYBHK2njE5vIBmb33m1zvNrK7xlYqkrO5cY6mq0p9zKpapkguxwcL2uDfMblshZGa3F7JVlU63qa0XlmawgCAIAgCA8cbC52I3o9S30RreJYzr3awkM3uGTncj8re/ae7fQ5nE+Z8lb6efn8P38C2x8Lk9aa3Ly8F+r/AARrGMdCW2DGh27VFj4qlsnF9kXWL6ZS6tte8iY4VFcibKZfEaw5jDmKujXnMY8xS6wXq2z1bZMYPo1LMQX3jj4ntOH4Ru5n1Vzh8Kste59F+JAyuJVUdIetL8F8f8G+UVIyJgYxtmjd7k8SuoqqjVFQgtJHMXXTtm5ze2y+thrCAICF0rltCG/fkYPBp1z6N9VA4jPloa82vuRcyWq9ebX6muOqFz7mV7mXBLkeR9lGsmapT6MhWMyUHZSmVomz/j233MeRztZXvButq+DLXhfW1fM6SupOkCAIAgCA0alP2WWR7b9WVwlb96InWa633mtdfzXNwseLfLy31+H+EdJZ/wDXVGMvGK5X5S7a+DaN3jeHAEG4IBB4g7F0aaa2jnJRcXp9ypengQBAEAQGmaUY8C4xMPUb2iD2nD5eQ9Suc4pn8zdMO3i/P3HQ8OwHGKtkur7e5efxNXmrnOyGXeqRsuYURj1ZJYZo8+RgeXBt9l7kkcVmqJTjvZDyOIQrlyJb0VVeGOitrDI7CNiiWwnB9RVkxt7GM4WWtG1PZ5RUrppBGzad52ADaSpuJiyyLFCJ7bbCit2T7G9YVo7DDY213/fcLm/cPlXXYvDqaF0W35s5rJ4jdf03peS/PzJdTyAEAQBAEBpumlb+2jj+6wuPN5sPRp81R8Vs3KMPmVefZ66j5dTXm1GaqH2K9zMk1HVOe3JRLGaLbPVLbAorIB7hU3RVsDjsc7UP5xYepCt+E28t0f33LDh1nJdHf72dNXYnVBAEAQBAaZj51aqQbnsY7xzaf0XM8VXLfvzSOhwlzY0X5Nr8yQ0MrLsfCTnGer/duuR5G48lYcJv563W+8fsROK06mrl/d3+K/XubGrYqQgCAICJ0nxHoKdzx2j1W/U7f4AE+Ch51/oaXJd+y+JO4djenvUX27v4I55g2GvqZAxuza525o4nvXLYuNLIs5V835HV5eTDGrc38l5nQ5MEibTviYwZsIvvLrZEnjddPPCrjjyrgvB/U5SObbK9WTfj+BG0k/UZ9I9ly6nqKJdsPXfxFZZ7C0+HPco9suaOhVuE1JGtSNUFPqXEWV6O1ogqWudk1wLCeGsQQfMBXXCsiNVycuz6GOdQ78Zxj3XX6HSl2RyAQBAEAQHhKA5JimI9NNJJuc7q/SMm+g9VymRb6Wxz/ejmrrfSTciNlqTu81HZpbL9KyZw1mxSOb95rXOHmAn8POa2ot/Ix9DKa2k38i/S4hnY5HgVDsoaI8q2i7iJu3WG0Zg94XlDcZit6kdJ0exMVEDJBtIs4cHDJ38fFdzjXK6tT/ezrse5W1qRJLebwgIeqxhxJELA6217jqs5C1y7yt3qtv4govlrW/f4E+vDilu169y6v9EYX26r268HLVf73UN8RvX/AJ/EkegxPKX1X6EBpBUSOlEj2Bo1A27SXNuDfeAQq7OyHdNSa10LXBrrjU4Qe+u+vct6PV2pVRnc68Z5O2eoC94bb6PIXv6GWdRz40l5dfp/g6QuuORCAIDW9MtKmUTGtFnTyXEbDsAHakfbYxtxz2BbqqnY/cYylyo1DRqvlxNs1NLO0y08wfr6tg+GUHVyG9pJHkonFuH+mjFReidwvPWNKUpLe0dFwjC2U8eowd5cdrjxKwxsaFEOWH+zDKyp5E+ef08jOUgjGly9R7mfdc4eF8vQhcRlx9HdOPk2dDH14qXmkUuqLKIeqvZDdOCTzKjyiyw9G0i3Uw3C9hLTM658rNh0W0j1bQznuY8+jXH2K6rhnE00qrX8H+TKriXDebd1K+K/NG5K/OfCAIAgNe03xHoqctB60p1B3Ntd58svEKBxC70dWl3fQhZ1vJVpd30OYSyWyC5woWzatBtGxL+3mbdgPUadjiNpPcFacOw1P+ZNdPAsMHEU/wCZPt4HRQLZBXxdkbjOBQ1LbSN6254ycPHfyKj34tdy1JfPxNF+NXcvWXz8Tm+O4VLSnVf1mG+rINh7jwPcuaysGVE+vbzOfycSVMuvbzLmh2PfZpbPP7J/a/Cdz/4qRg5XoZ6l7L/ezdh5PoZafZ/vZ1ZrgQCDcHYRwXSp7OhT2ROkVXqtawGxkJB+hou73A8VXcSyPRV8q7y+3iT8Crmk5v8At+77fqRH2jguclcTvR+Z4Zlolcz3kMWtIcxwOyx9lqdhuqTjNNGpvlLbW7TSCPDMLZCTTUkXqipd+zOw08wexrhsc0EeIuu6hJSipLxOBsg4ScX4FxZGBiYtiLKeGSaQ2ZG0uceW7mTYeKyjFyekeN6PnunM+KVMtTI8xsc62tt1WA9WGO+WQ2nibq1WqoqKIz9Z7NlpsFpIezHdx2uc5xceZusfWl3MuiL8WJPgN6eaSMj5S90kZ+qN5I8RY968dKl3R5z67G/6F6VtrWOaQGTx2Ekd7jPsyMO9hseWwqDdS637jdCfMjC0nZqT33PaD4jqn2C43jVXJfzf+l9un6HRcOlz068n/kg66c6pttOSqI9XosqYLm6kvS6EOLAXzariAbBtwO4m+fouir4JuG5S6/D/ACQbONxUtRhtfHv+BjVmjNTFmy0reDcnf4T+ih5PBLYrcevw7/Q3VcTxrukvVfv7fUg5rG4ILXbwRY+qqXCdb00WMdrqnte4nNHtJ3Q2jmu6PYHbXM/i32V5gcUcNQt6rz8itzuFxu3ZV0l5eD/Rm+Qyte0OaQ5pFwQbghdLGSktxe0czOEoPlktMrWRiEBy74gYh0lUWA9WIBv5iLuPqB4LnOJW893L4IoOIW81vL5EJhOHunlZE3a45ng0dpx5BRKanbNQRFqrdk1BeJ2ajpmxRtjYLNa0AcgurrgoRUV2R08IKEVFdkXlmZBAWK2kZKwskaHNIzB9xwPesLK42R5ZLoYThGceWS6HLdJtGZKZ12gviJycBe34XW2c965zLwpUva6xKDJxJUva6r99yf8Ah1iExLonBxia27XEHqm46l+BzNt1lO4XbY9wa9Xz8vcTOHW2PcH2+3uJDTMlskDt1pG+J1CPY+S08bT9R/H8jsOEpShZHx6P7kO2dc5KRYOsuCZaXIx5CxUy3Flg5GyuGns16r7RUuv2S1q9k6PoRVa9K0HawlnlmPQhddwu3nx17uhyXGKuTKb8+pPqxKs5b8fMWLKWKnB/tpNZw4sisf8AMW+SmYcdycvI1WvS0aXh9WIoWRt3NF+8nafNWCr29kfmKZcV71vhSYtsw5cRPFb1UeGVoNjpixSmIOUjuhf3iXJvk7VKhZtW637jbXLUjtGmlPeJrx8js/pdl72XEcbp5qVNf2v8GdBwmzVjg/FfijSZpbap4EHyK5mt8s0zo4x3tHV2nIcl367HEPuer08MHEsIhnFpGAnc4ZOHIhR78Wq5amv1JOPl3UPdb+Xh9DU8R0JkGcMgcPuvyPgRkfRUt/BZJ7qf1Lyjjdb6Wx0/Nfv9TCpcCr4zaMOZyeAPdaqsLNreodPmSbM7AsW56fy6m+4YyRsTBM4OkA6xGwnyC6KlTUErHt+Jy+RKuVjdS1HwMpbTScn0jwKoFQ89E5we9xa5oLgbnLZs8VzWVi3K1vW9vwOeyce1WN63t+Buuh2j32Zhc+3Sv2/hbuaP1Vtg4noY7l7TLTDxfQx3LuzY1PJoQBAEB4QgDW22ICPx3DRUQlmx21h4OGzw3KNl46vqcPp8SVh5Lx7VPw8fgc8frRuLJAWvG0H3HELir6J1ycZLqdYuWyKnDqmVmrG5RnAx9E2WJquwXsa9s2wq2yNBuVJ7Il60jefh3LlMz8TXeYsfYLoeCT3CUTmuOx6wn7mjcVeFAfP/AMeasvxFke6OmZl+J73lx8gzyVliLUN+8j29zUIa0uA5Zqzr6mplfSFSooxZjzT7h5rcomDZN/DXDHT4nTADKOQSuPARdYebg0eKreIzUa37zbStyPpOsphIxzDscCPPeuYtrVkHB+JY1WOuamvA5JWxua5zHdppLSO9cROqVc3B90d1VKMoqcez6nX49g5Bd0uxwUu7Kl6eBAEAQBAEAQBAEAQBAEAQBAEBi12HRTC0jGu4X2jkdoWq2iu1amtm6nItpe65aOb6QYaI6owwg2s2wJvtbc5ncuWzseFV/JBdOh12DkuzGVtvvM+DAIQ3rlznbyDYDl/NYKqCXUjTz7pS9RJI110QEjmg3AJAPIqHPoWyk3Wm/E2rQV9qiRv3o7/4XD+KtuBT/mSj7ik4zHePGXk/uje105zJ84/FWr/5zK4i4YYQRxa1jbjyJVpjL+URrH6xF4/o2+FxkgBfEesNXNzAc7EDaO9b6rddzCUfIgTMdhJ5KdC9GtolMCwKprHBtPC9+di+xEbfqeeqOW1e2ZsK1tsRrb7Hffh3oSzDoiXEPnkA6R4GQA2Rs/CLnPf5LnsnJd0t+BMrhyo29RjYaj/6Ve+rdNI5up0msGi5Jt2QeG5U3/Gynku2bWt7L3/lYQxVVWnza1vyNuVyUQQBAEAQFqonDBfadgA2k8FnCDk9GE5qK2WREXZvcfpBsB3G21Z8yXSK+Zr031k/kDTx/dHhkfNOefmeOMPIt9I5mwlzd4OZ8Dv5Fe6Uu/RnnO4e9GbG8OAIzBWlpp6ZITTW0VLw9CAIAgCAIDFxKvZDGXvOQ2DeTuaBvK1XXQpg5yN2PRO+ahD/AF7zR3VJdI6Z9td+4fK0bGg/quRuyJW2Ob8TpFUowVUPZX4vzMauxHVac8zs5rS5M3U4/NIhqQXN1osfQsLXpaNh0UdasZ+Jjx6X/RWPBJayEvPf6lTxJbxJe5r9Doa685U+Y/ir/wBVqvqb/ptVtj/00RbPaZK6PYrr07LnNg1D+XIell7KPU82V1Yjf2o2u5ge69SZ42bd8Eatsbqukv8AO2ZgP3XNDHc7FrVEzI9pG6p9NHVlCNwQBAEAQBAEAQEbLJeUncwADmdpUlR1X8SJOW7PgVmZecocygyr3lMXItPlWSiYORdwqbN7eTh47f0WN8eikbsefVxJJRiUEAQBAEBYraxkTC95s0f0ABvK122xqi5zekjbTTO2ahBdWc7xbGHTya7smjsM+6OJ4uK5LMzJZE9+Hgjq8bDjRDlj3fd+f+COmrLKGS4U7MGSQuNyvSTGKitIzKFi0Wsj3Ml8CNqyDm4ecbgp3B3rJj8/syBmLeJZ8vujo67U5I+Zviyy2K1PeWH/AMbVa439NEWz2iAweu6NxB7LrA89xW8wJx9UvdHuirDMXfTVEVTHm+M7Nz2Oyew8wT42WNlanFxZknp7R9F4Fi8VXAyeF12PF+9p3tcNzgciFTTg4PTJKezPWJ6EAQBAEAQBAQlQ7VkeOJB8wp0FuCK+zpNlHSL3lMNnusvNHmy2+RZqJi5F/BBd7z3W8z/Ja8npFI34i9ZsmlCJ4QBAEBjV9cyFhe82AHieS8lJRi5vsu5lCLnNQj3fY5ljGOOqJNZ+TRfUZuA4ni7vXH5mXPIlt9vBHa4mDHGr5Y933f78DCj15HasbS4ncBcqNCuU3qK2yRLkrXNN6QxGhfC/UkFnWBIve19gJ4rZdROmXLPue0Xwuhzw7GMwXK0s2t6RLUrLBQ5sg2PbMrDHWq4P7wetwrDhX/Yj8TRkLeLZ8Dpi7g48+avi7/1ao/8Az/0wrbEXqIi2+0ag5in2U9No1JmRBWEZHzWjt3M0y/0t9iHpsWhWl8uHylzbvieR0kV7A2+du4PA88ge7TdSrF7zOMuU+gsBxuGsiEsEge07fvNO9rm7WnuKqZwcHpm9NPsSKxPQgCAIAgCAjsWpC6z29oDMcQpNFiXqvsRsipyXMu5DtnKl8hA5irpE0ebPLkmwFydwTt1YSbekT2H0vRttvOZ58FAts55bLSmvkjoylqNoQHhNtqDejDrK7VaS0A8zYeHFbq6uZ6Zosu5VtEE/DjV6we9wGV3DuNwAF7xCiFlHoe2/yPeG5M6shX63rff3ouUuhNO3tF7+ZsPRUlfCKI99svrON5EvZ0v37yeo6GOIWjjawdwAvzO9WFdNda1BJFZbfZa92Sb+JzrTo/8AFv8ApZ/lXNcW/wCw/gjrODf9RfF/chINqqp9iyn2M/pw0KPyNsi+jcmXMBeX1cFh/wBwHwGZ9ArPh0NZEEvMxzUoYs9+R1VdmcQfNHxadfFqj8g/8bVb4nsIi2+0a01twughXzQIremWpGKHfTozizctEvhxPXUT6mKRrXiQtjY+4bI1oGudYX1TckDI9k7NqqLMhVz5WSI1trZrWNYPU0b9WoifGb5Fw6rvpdsct0JqfWLMWmivANJKijl6Wnk1HfM3ax44OadvvwK8nCM1qSCk12O6aK6YtxOMmPWjnjA6SG+0H52EbW3yzzy5XiKCqepdn4i3mmtxfVeBtWHVAcLa7g4bQ7PPxzWq6HK+3QVWbXfqZwnA2+e5aeTyN6mvEra8HYQfFYtNGaaZ46QDaQOZCKLfZByS7ssuro/vX5XPss1TPyNbugvEtSYm0fK8+A/UrNUN+KMHkRXgyLrKuNxv0RB43t6KVXXOP9xFsshL+0wdZb9EfoZlJWlnZjbzzJ81psqUvaZvrucPZSM4Yq77rfMrR/Dx8zd/Ey8ih+MuHyDzXqxU/EPKfkWJMZkOyw8L+62LFgu5reVN9jHfXOO8nnn/ALLYqkjU7ZPue01O+Y928nYP5ryc41I9rrlazY6eAMaGt2f1mq6c3J7ZZwgoLSLixMggOXaauvWScmj90LlOKPeQ/kdpwhaxI/P7kICq4sdG4aJaNNmZ0s4Jaewy5bfPtG1jyV3w7hsZx9Jauj7L8yg4nxOVMvRUvTXd/kbdQ4RBCbxxNaeO0+ZV1Vi1VPcIpFFdmX3LVkm0Zy3kY+ZPiof+a1X1N/02q3xnqCItntMgKcrpsJqS0RJidq8zK9JiDPpL4Y04ZhdGBviDjzeS4+pXE3vdjLOHso2WaFr2lr2hzTtDgCDzBWlPRkatifw4w2fN1K1pO+MujP7hC3RyLI+Ji4RZXoxoDR0Eplga/pC0s1nvc6zSQSANm0DySy+c1phQS7E3XYcH9ZvVfxG/mvarnHo+qNVtCl1XRkcat7DqyN8f62qT6OM1uDIrnKD1NFX2lp4eK85JI854soMje70XvKzzaKXVI4r1QZ5zotOqlmqzFzLTqjuWSgYuRR0vcF7ynmyrpj3Jyocx50x7k5UOZlDnE7V6lo82Xaelc/stJ793msZ2Rh3ZnCuU+yJalwYDN5v3DZ/NRJ5TfSJMhipdZEoxgAsBYcFFbbe2SkklpFS8PQgCA5PpS+9XN9dvIALj+IPeTP4nccNWsWHwKNHsLNRM1nyjN54NBz8Ts8V5h4zvtUfDx+BlnZSx6XPx8PidZjYGgACwAsBwA2LsEklpHDSk5PbKl6eBAfM/xaiLcVqb7yxw5GNtla4z/loi2e0atCSADY6t7A2Nr8L8VZ4mRyS0aZx2jIlNwrjIkpw2jTFaZ9J/DWUOwujI3QtHi3I+y4W9asl8S0h7KNmWkyCAIAgKJYmuFnAEd6yjJxe0YyipLTIyowUHNjrdxzHmpMMpr2kRZ4ifssi6mheza3LiMx/JSoWwn2ZFnTOHdGOthrCAID0BAe6hXmweEL0Ezh+EiwdJ/h/ioVuS96j9SbTjLW5/Ql2tAyAsO5RG2+5MSS7Hq8PQgCAIAgON4nLrTSu4yPP7xsuJyJc1sn72fQMeHJVGPkl9joehWFdDAHuHXks48Q35W+t/FdJwzG9FVzPvI5Ti2X6a7lXaPT5+JsKsiqCAIDn3xD+GoxCZk8cwikDQx92lwcwEkEWOThcjyUmnI9GtNGucOYmqjQmndh32ANswR2a+3WElspb/AHtbP0WCukrOcy5VrR821tM+GWSGUWfG4tcO8H23rpMbJ5oaZBnDTO7fA3EOkw4x3zhmkZ4OtI3/ADkeCoM2Ord+ZMqfqnQ1ENgQBAEAQBACgIHGqMNs5osCbEd6n41rl6rK/JqUfWRFqURSpjbrxvQMuOFanI9SLwgWvnMuUojgvIwfi9s1k56g2ZVx3NI2JVxahAEAQBAEBRO/Va48AT5BYyeotmUI80kjl+iWFfaJ23HUZZz+/g3xPpdcpw/G9Nd17LudnxPL/h6Xru+i/U6mF1pxQQBAEAQBAcM+POACOeKraLCbqSf3jG9U8ywW/IrDDs2uXyNFsfExfgbj4hrHU7zZtQOrw6VgJA8W6w8BxWWXDmjzeR5U9PR31VpICAIAgCAIAgITH57lrBuzP6Kbiw6ORBy59VEiQFMIZl08S0zkZJEjFEo8pGxIvmNa+Yy5TGp2/tm9wJ/RbJv+UzKhfzCXUQsAgCAIAgCA8e0EEHYRY8ivGtrTPU2ntGHhOFx07NSMEC9yTmSe8rTRjwojywN+TlWZE+exmat5HCAIAgCAICD0z0dbX0klO4gE2cx9r6sjey73B7iVsqscJbMZR5lo4Ng2hWIw18Lfs0oLJmHpQ1xiDWuBLhL2bWvvVjK6twb2R1GSkfSqqiUEAQBAEAQFirqAxt9pOQG8ncFnXDnejXZNQWzWqsODzrdrafEXsrOvXKuXsVlm+Z83c8hXsjAzIpLLRKJmmZcMy1SiZpmZfJadG3fQxcPzmceDfc/yW23pWj3G6zbJRRScEAQBAEAQBAEAQBAEAQBAEAQBAEAQBAEAQFueYNFz5byeAWUYuT0jGUlFbZHGXMvft3Dc0cB3qRy9OWP+yI59eaX+iFmk1nFx3lTYx5Vohye3soBWR4XrOAvqm3GxssPVfTZ7yvW9F6mmzWE49D1Mk+lyUbl6mzZ5gmZkdxIHlf8AimT0UUSMRd2SiikwIAgCAIAgCAIAgCAIAgCAIAgCAIAgCAIC3UThguf9zwWUIOT0jGc1FbZC1FZc6ztu4cOX8VNhVpaRXztbe2YE05dy4LfGCiaZSbMujwpz83dVvqfBarMiMei6s3V40pdX0RNU1ExnZGfE5lQp2yn3ZOhVGHZGQtZsNbrogyUgbDYjx/ndWVUuevbKu6KjNpFUs2S8jHqa2ySwRlor8ST+ijZL3MsMVarJBRyQEAQBAEAQBAEAQBAEAQBAEAQBAEAQBARNVi9nFrRsJFzxHcpcMba22RLMrT0kR1TVlxuTc+gUmFaj2Is7HLuU09G+Q5DLicgvZ2Qh3PIVTn2JuiwxrMz1ncTu5BQbL5T6LoifVjxh1fVmctBvCAIDXscP7X8o9yrDG9j5ldlf1PkYL33UhIjG00ceqxo4NHnvVVZLmk2W9ceWCReWBmEAQBAEAQBAEAQBAEAQBAEAQBAEAQBAY01BG43LBfjmPZbY3TitJmqVMJPbR5Hh8bdjB43Pujum+7CorXZGUFqNoQBAEAQEBj7euDxb7Eqfiv1Givy166ZiUEOvI0d9zyGZW62XLBs01R5ppG1KqLYIAgCAIAgCAIAgCAIAgCAIAgCAIAgCAIAgCAIAgCAIAgI3G6YuYHAZt9jtUnGmoy0/EjZVblHa8COwR4Eo7wR47f0UjJW4EbFerDY1XFkEAQBAEAQBAEAQBAEAQBAEAQBAEAQBAEAQBAEAQBAEAQBAa9R/+48T7FWFn9Erq/6xsKryxCAIAgCAIAgCAIAgCAIAgP/Z"/>
          <p:cNvSpPr>
            <a:spLocks noChangeAspect="1" noChangeArrowheads="1"/>
          </p:cNvSpPr>
          <p:nvPr/>
        </p:nvSpPr>
        <p:spPr bwMode="auto">
          <a:xfrm>
            <a:off x="155574" y="-1371601"/>
            <a:ext cx="5559425" cy="555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7761ba4dc2564a4b168f522704dc3b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429132"/>
            <a:ext cx="3078459" cy="2143140"/>
          </a:xfrm>
          <a:prstGeom prst="rect">
            <a:avLst/>
          </a:prstGeom>
        </p:spPr>
      </p:pic>
      <p:pic>
        <p:nvPicPr>
          <p:cNvPr id="8" name="Picture 7" descr="social-sup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429132"/>
            <a:ext cx="2811385" cy="21107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C000"/>
                </a:solidFill>
                <a:effectLst/>
                <a:latin typeface="Berlin Sans FB" pitchFamily="34" charset="0"/>
              </a:rPr>
              <a:t>ACTIVITY….SCL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00240"/>
            <a:ext cx="8072494" cy="378621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“Discuss what kind of support you give and received?”</a:t>
            </a:r>
          </a:p>
          <a:p>
            <a:r>
              <a:rPr lang="en-US" sz="36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“How important is social support to you?”</a:t>
            </a:r>
          </a:p>
        </p:txBody>
      </p:sp>
      <p:pic>
        <p:nvPicPr>
          <p:cNvPr id="5" name="Picture 4" descr="10-social-media-protocols-to-follow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572008"/>
            <a:ext cx="2778113" cy="1785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81456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CA" sz="4000" dirty="0">
                <a:solidFill>
                  <a:schemeClr val="tx1"/>
                </a:solidFill>
                <a:latin typeface="Cooper Black" pitchFamily="18" charset="0"/>
              </a:rPr>
              <a:t>TYPES OF SOCIAL SUPPORT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4786346"/>
          </a:xfrm>
        </p:spPr>
        <p:txBody>
          <a:bodyPr>
            <a:noAutofit/>
          </a:bodyPr>
          <a:lstStyle/>
          <a:p>
            <a:pPr fontAlgn="base"/>
            <a:r>
              <a:rPr lang="en-MY" sz="1400" b="1" dirty="0">
                <a:latin typeface="Cambria Math" pitchFamily="18" charset="0"/>
                <a:ea typeface="Cambria Math" pitchFamily="18" charset="0"/>
              </a:rPr>
              <a:t>Social support</a:t>
            </a:r>
            <a:r>
              <a:rPr lang="en-MY" sz="1400" dirty="0">
                <a:latin typeface="Cambria Math" pitchFamily="18" charset="0"/>
                <a:ea typeface="Cambria Math" pitchFamily="18" charset="0"/>
              </a:rPr>
              <a:t> is one of the important functions of social relationships. Social support is commonly categorized into four types of behaviours.</a:t>
            </a:r>
          </a:p>
          <a:p>
            <a:pPr fontAlgn="base"/>
            <a:endParaRPr lang="en-MY" sz="1400" dirty="0">
              <a:latin typeface="Cambria Math" pitchFamily="18" charset="0"/>
              <a:ea typeface="Cambria Math" pitchFamily="18" charset="0"/>
            </a:endParaRPr>
          </a:p>
          <a:p>
            <a:pPr fontAlgn="base"/>
            <a:r>
              <a:rPr lang="en-MY" sz="1400" dirty="0">
                <a:latin typeface="Cambria Math" pitchFamily="18" charset="0"/>
                <a:ea typeface="Cambria Math" pitchFamily="18" charset="0"/>
              </a:rPr>
              <a:t>Four Types of Supportive Behaviours: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CA" sz="1400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CA" sz="14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Emotional Support: </a:t>
            </a:r>
            <a:endParaRPr lang="en-CA" sz="1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4" eaLnBrk="1" hangingPunct="1">
              <a:lnSpc>
                <a:spcPct val="90000"/>
              </a:lnSpc>
            </a:pPr>
            <a:r>
              <a:rPr lang="en-CA" sz="14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Includes  provision of care, love, trust and empathy as well as respect and admiration.</a:t>
            </a:r>
          </a:p>
          <a:p>
            <a:pPr lvl="4" eaLnBrk="1" hangingPunct="1">
              <a:lnSpc>
                <a:spcPct val="90000"/>
              </a:lnSpc>
            </a:pPr>
            <a:r>
              <a:rPr lang="en-CA" sz="14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This type of support is the most abundant, and far out numbers all other types of support.</a:t>
            </a:r>
          </a:p>
          <a:p>
            <a:pPr lvl="4" eaLnBrk="1" hangingPunct="1">
              <a:lnSpc>
                <a:spcPct val="90000"/>
              </a:lnSpc>
            </a:pPr>
            <a:r>
              <a:rPr lang="en-CA" sz="14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Related to Attachment Theory- that people are the happiest and most effective when that they have one or more trusted persons they can confide in.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Emotional support are actions that show esteem, affect, trust, concern &amp; listening</a:t>
            </a:r>
          </a:p>
          <a:p>
            <a:pPr lvl="4">
              <a:lnSpc>
                <a:spcPct val="90000"/>
              </a:lnSpc>
            </a:pPr>
            <a:r>
              <a:rPr lang="en-US" sz="1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denotes what is done to facilitate the person's capacity for emotion-focused coping </a:t>
            </a:r>
            <a:r>
              <a:rPr lang="en-US" sz="14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(House, 1981).</a:t>
            </a:r>
            <a:endParaRPr lang="en-CA" sz="1400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4" eaLnBrk="1" hangingPunct="1">
              <a:lnSpc>
                <a:spcPct val="90000"/>
              </a:lnSpc>
              <a:buNone/>
            </a:pPr>
            <a:endParaRPr lang="en-CA" sz="1400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CA" sz="14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Instrumental Support</a:t>
            </a:r>
          </a:p>
          <a:p>
            <a:pPr lvl="4" eaLnBrk="1" hangingPunct="1">
              <a:lnSpc>
                <a:spcPct val="90000"/>
              </a:lnSpc>
            </a:pPr>
            <a:r>
              <a:rPr lang="en-CA" sz="14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Includes providing tangible good and services, such as money, groceries, completing work that was assigned to someone else, use of one’s car etc.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Material support are actions such as doing something or giving time &amp; energy</a:t>
            </a:r>
          </a:p>
          <a:p>
            <a:pPr lvl="4">
              <a:lnSpc>
                <a:spcPct val="90000"/>
              </a:lnSpc>
            </a:pPr>
            <a:r>
              <a:rPr lang="en-US" sz="1400" b="1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denotes what is done to enhance the person's capacity for problem-focused coping </a:t>
            </a:r>
            <a:r>
              <a:rPr lang="en-US" sz="14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(House, 1981).</a:t>
            </a:r>
            <a:endParaRPr lang="en-US" sz="1400" b="1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4" eaLnBrk="1" hangingPunct="1">
              <a:lnSpc>
                <a:spcPct val="90000"/>
              </a:lnSpc>
            </a:pPr>
            <a:endParaRPr lang="en-CA" sz="1400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4929222"/>
          </a:xfrm>
        </p:spPr>
        <p:txBody>
          <a:bodyPr>
            <a:noAutofit/>
          </a:bodyPr>
          <a:lstStyle/>
          <a:p>
            <a:pPr lvl="2" eaLnBrk="1" hangingPunct="1"/>
            <a:r>
              <a:rPr lang="en-CA" sz="16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Informational Support </a:t>
            </a:r>
          </a:p>
          <a:p>
            <a:pPr lvl="4"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Involves providing information or advise to another in a time of need, especially problems solving situations.</a:t>
            </a:r>
          </a:p>
          <a:p>
            <a:pPr lvl="4"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The richest source of this form of support is often from professionals. E.g., Health Professionals, Lawyers, Accountants, etc. </a:t>
            </a:r>
          </a:p>
          <a:p>
            <a:pPr lvl="4"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However informational support can also be provided by friends and family.</a:t>
            </a:r>
          </a:p>
          <a:p>
            <a:pPr lvl="4"/>
            <a:r>
              <a:rPr lang="en-US" sz="1400" b="1" dirty="0">
                <a:latin typeface="Cambria Math" pitchFamily="18" charset="0"/>
                <a:ea typeface="Cambria Math" pitchFamily="18" charset="0"/>
              </a:rPr>
              <a:t>denotes advice, guidance and other such means of backing up both problem-focused and emotion-focused coping 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(House, 1981).</a:t>
            </a:r>
            <a:endParaRPr lang="en-US" sz="1400" b="1" dirty="0">
              <a:latin typeface="Cambria Math" pitchFamily="18" charset="0"/>
              <a:ea typeface="Cambria Math" pitchFamily="18" charset="0"/>
            </a:endParaRPr>
          </a:p>
          <a:p>
            <a:pPr lvl="4" eaLnBrk="1" hangingPunct="1">
              <a:buNone/>
            </a:pPr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pPr lvl="4" eaLnBrk="1" hangingPunct="1"/>
            <a:endParaRPr lang="en-CA" sz="1400" dirty="0">
              <a:latin typeface="Cambria Math" pitchFamily="18" charset="0"/>
              <a:ea typeface="Cambria Math" pitchFamily="18" charset="0"/>
            </a:endParaRPr>
          </a:p>
          <a:p>
            <a:pPr lvl="2" eaLnBrk="1" hangingPunct="1"/>
            <a:r>
              <a:rPr lang="en-CA" sz="16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Appraisal Support</a:t>
            </a:r>
          </a:p>
          <a:p>
            <a:pPr lvl="4"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Often included as part of informational support.</a:t>
            </a:r>
          </a:p>
          <a:p>
            <a:pPr lvl="4" eaLnBrk="1" hangingPunct="1"/>
            <a:r>
              <a:rPr lang="en-CA" sz="1400" dirty="0">
                <a:latin typeface="Cambria Math" pitchFamily="18" charset="0"/>
                <a:ea typeface="Cambria Math" pitchFamily="18" charset="0"/>
              </a:rPr>
              <a:t>Involve the communication of key information that is relevant in self-evaluation situations.</a:t>
            </a:r>
          </a:p>
          <a:p>
            <a:pPr lvl="4"/>
            <a:r>
              <a:rPr lang="en-CA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b="1" dirty="0">
                <a:latin typeface="Cambria Math" pitchFamily="18" charset="0"/>
                <a:ea typeface="Cambria Math" pitchFamily="18" charset="0"/>
              </a:rPr>
              <a:t>Appraisal support are honest personal feedback from others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(House, 1981).</a:t>
            </a:r>
            <a:endParaRPr lang="en-US" sz="1400" b="1" dirty="0">
              <a:latin typeface="Cambria Math" pitchFamily="18" charset="0"/>
              <a:ea typeface="Cambria Math" pitchFamily="18" charset="0"/>
            </a:endParaRPr>
          </a:p>
          <a:p>
            <a:pPr lvl="4" eaLnBrk="1" hangingPunct="1"/>
            <a:endParaRPr lang="en-CA" sz="1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857760"/>
            <a:ext cx="2500330" cy="1785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undr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1917</Words>
  <Application>Microsoft Office PowerPoint</Application>
  <PresentationFormat>On-screen Show (4:3)</PresentationFormat>
  <Paragraphs>176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46" baseType="lpstr">
      <vt:lpstr>Arial</vt:lpstr>
      <vt:lpstr>Baskerville Old Face</vt:lpstr>
      <vt:lpstr>Berlin Sans FB</vt:lpstr>
      <vt:lpstr>Berlin Sans FB Demi</vt:lpstr>
      <vt:lpstr>Calibri</vt:lpstr>
      <vt:lpstr>Cambria</vt:lpstr>
      <vt:lpstr>Cambria Math</vt:lpstr>
      <vt:lpstr>Consolas</vt:lpstr>
      <vt:lpstr>Constantia</vt:lpstr>
      <vt:lpstr>Cooper Black</vt:lpstr>
      <vt:lpstr>Corbel</vt:lpstr>
      <vt:lpstr>Eras Demi ITC</vt:lpstr>
      <vt:lpstr>Georgia</vt:lpstr>
      <vt:lpstr>Rockwell</vt:lpstr>
      <vt:lpstr>Symbol</vt:lpstr>
      <vt:lpstr>Trebuchet MS</vt:lpstr>
      <vt:lpstr>Verdana</vt:lpstr>
      <vt:lpstr>Wingdings</vt:lpstr>
      <vt:lpstr>Wingdings 2</vt:lpstr>
      <vt:lpstr>Wingdings 3</vt:lpstr>
      <vt:lpstr>Waveform</vt:lpstr>
      <vt:lpstr>Civic</vt:lpstr>
      <vt:lpstr>Flow</vt:lpstr>
      <vt:lpstr>Aspect</vt:lpstr>
      <vt:lpstr>Metro</vt:lpstr>
      <vt:lpstr>Foundry</vt:lpstr>
      <vt:lpstr>2_Flow</vt:lpstr>
      <vt:lpstr>3_Flow</vt:lpstr>
      <vt:lpstr>1_Civic</vt:lpstr>
      <vt:lpstr>Urban</vt:lpstr>
      <vt:lpstr>       FEM 3105 STRESS AND COPING  WEEK 8 FACTORS INFLUENCING STRESS TOLERENCE:  EXTERNAL </vt:lpstr>
      <vt:lpstr>EXTERNAL  FACTORS</vt:lpstr>
      <vt:lpstr>EXTERNAL STRESSORS</vt:lpstr>
      <vt:lpstr> WHAT IS SOCIAL SUPPORT? </vt:lpstr>
      <vt:lpstr>OTHER DEFINITIONS OF SOCIAL SUPPORT...</vt:lpstr>
      <vt:lpstr>WHAT IS SOCIAL NETWORK ?  </vt:lpstr>
      <vt:lpstr>ACTIVITY….SCL</vt:lpstr>
      <vt:lpstr>TYPES OF SOCIAL SUPPORT </vt:lpstr>
      <vt:lpstr>PowerPoint Presentation</vt:lpstr>
      <vt:lpstr>The ways in which types of social support differ may best be illustrated using an example.   Example: A 39-year-old graduate student and mother of 2 young children is  feeling overwhelmed after being diagnosed with cancer.</vt:lpstr>
      <vt:lpstr>PowerPoint Presentation</vt:lpstr>
      <vt:lpstr>CONT…TYPES OF SOCIAL SUPPORT  </vt:lpstr>
      <vt:lpstr>CONT…TYPES OF SOCIAL SUPPORT  </vt:lpstr>
      <vt:lpstr> Social Support and Health </vt:lpstr>
      <vt:lpstr>How Support Works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Gateway Customer</dc:creator>
  <cp:lastModifiedBy>user</cp:lastModifiedBy>
  <cp:revision>75</cp:revision>
  <dcterms:created xsi:type="dcterms:W3CDTF">2014-10-06T22:58:54Z</dcterms:created>
  <dcterms:modified xsi:type="dcterms:W3CDTF">2021-05-19T03:56:44Z</dcterms:modified>
</cp:coreProperties>
</file>